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300" r:id="rId19"/>
    <p:sldId id="273" r:id="rId20"/>
    <p:sldId id="257" r:id="rId21"/>
    <p:sldId id="278" r:id="rId22"/>
    <p:sldId id="280" r:id="rId23"/>
    <p:sldId id="258" r:id="rId24"/>
    <p:sldId id="259" r:id="rId25"/>
    <p:sldId id="260" r:id="rId26"/>
    <p:sldId id="261" r:id="rId27"/>
    <p:sldId id="262" r:id="rId28"/>
    <p:sldId id="279" r:id="rId29"/>
    <p:sldId id="263" r:id="rId30"/>
    <p:sldId id="264" r:id="rId31"/>
    <p:sldId id="265" r:id="rId32"/>
    <p:sldId id="266" r:id="rId33"/>
    <p:sldId id="267" r:id="rId34"/>
    <p:sldId id="268" r:id="rId35"/>
    <p:sldId id="269" r:id="rId36"/>
    <p:sldId id="270" r:id="rId37"/>
    <p:sldId id="271" r:id="rId38"/>
    <p:sldId id="272" r:id="rId39"/>
    <p:sldId id="274" r:id="rId40"/>
    <p:sldId id="275" r:id="rId41"/>
    <p:sldId id="276" r:id="rId42"/>
    <p:sldId id="277"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15.09.2021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effectLst/>
                <a:latin typeface="Times New Roman" pitchFamily="18" charset="0"/>
                <a:cs typeface="Times New Roman" pitchFamily="18" charset="0"/>
              </a:rPr>
              <a:t>ЛЕКЦИЯ -5</a:t>
            </a:r>
            <a:endParaRPr lang="ru-RU" dirty="0">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2673114" y="2428868"/>
            <a:ext cx="5399348" cy="1323439"/>
          </a:xfrm>
          <a:prstGeom prst="rect">
            <a:avLst/>
          </a:prstGeom>
        </p:spPr>
        <p:txBody>
          <a:bodyPr wrap="square">
            <a:spAutoFit/>
          </a:bodyPr>
          <a:lstStyle/>
          <a:p>
            <a:pPr algn="ctr"/>
            <a:r>
              <a:rPr lang="kk-KZ" sz="4000" smtClean="0">
                <a:solidFill>
                  <a:srgbClr val="FF0000"/>
                </a:solidFill>
                <a:latin typeface="Times New Roman" pitchFamily="18" charset="0"/>
                <a:cs typeface="Times New Roman" pitchFamily="18" charset="0"/>
              </a:rPr>
              <a:t>Аг</a:t>
            </a:r>
            <a:r>
              <a:rPr lang="kk-KZ" sz="4000" smtClean="0">
                <a:solidFill>
                  <a:srgbClr val="FF0000"/>
                </a:solidFill>
                <a:latin typeface="Times New Roman" pitchFamily="18" charset="0"/>
                <a:cs typeface="Times New Roman" pitchFamily="18" charset="0"/>
              </a:rPr>
              <a:t>ранулоцитті </a:t>
            </a:r>
            <a:r>
              <a:rPr lang="kk-KZ" sz="4000" dirty="0" smtClean="0">
                <a:solidFill>
                  <a:srgbClr val="FF0000"/>
                </a:solidFill>
                <a:latin typeface="Times New Roman" pitchFamily="18" charset="0"/>
                <a:cs typeface="Times New Roman" pitchFamily="18" charset="0"/>
              </a:rPr>
              <a:t>иммундық жасушалар.</a:t>
            </a:r>
            <a:endParaRPr lang="ru-RU" sz="4000"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http://s009.radikal.ru/i309/1010/93/376b561ac019t.jpg"/>
          <p:cNvPicPr>
            <a:picLocks noChangeAspect="1" noChangeArrowheads="1"/>
          </p:cNvPicPr>
          <p:nvPr/>
        </p:nvPicPr>
        <p:blipFill>
          <a:blip r:embed="rId2" cstate="print"/>
          <a:srcRect/>
          <a:stretch>
            <a:fillRect/>
          </a:stretch>
        </p:blipFill>
        <p:spPr bwMode="auto">
          <a:xfrm>
            <a:off x="0" y="0"/>
            <a:ext cx="9144000" cy="6973824"/>
          </a:xfrm>
          <a:prstGeom prst="rect">
            <a:avLst/>
          </a:prstGeom>
          <a:noFill/>
        </p:spPr>
      </p:pic>
      <p:pic>
        <p:nvPicPr>
          <p:cNvPr id="21506" name="Picture 2" descr="http://go4.imgsmail.ru/imgpreview?key=248a1cc7d7c6b3c6&amp;mb=imgdb_preview_234"/>
          <p:cNvPicPr>
            <a:picLocks noChangeAspect="1" noChangeArrowheads="1"/>
          </p:cNvPicPr>
          <p:nvPr/>
        </p:nvPicPr>
        <p:blipFill>
          <a:blip r:embed="rId3" cstate="print"/>
          <a:srcRect/>
          <a:stretch>
            <a:fillRect/>
          </a:stretch>
        </p:blipFill>
        <p:spPr bwMode="auto">
          <a:xfrm>
            <a:off x="0" y="188640"/>
            <a:ext cx="4427984" cy="2736304"/>
          </a:xfrm>
          <a:prstGeom prst="ellipse">
            <a:avLst/>
          </a:prstGeom>
          <a:ln>
            <a:noFill/>
          </a:ln>
          <a:effectLst>
            <a:softEdge rad="112500"/>
          </a:effectLst>
        </p:spPr>
      </p:pic>
      <p:pic>
        <p:nvPicPr>
          <p:cNvPr id="21508" name="Picture 4" descr="http://med-books.info/files/uch_group35/uch_pgroup42/uch_uch389/image/9124.png"/>
          <p:cNvPicPr>
            <a:picLocks noChangeAspect="1" noChangeArrowheads="1"/>
          </p:cNvPicPr>
          <p:nvPr/>
        </p:nvPicPr>
        <p:blipFill>
          <a:blip r:embed="rId4" cstate="print"/>
          <a:srcRect/>
          <a:stretch>
            <a:fillRect/>
          </a:stretch>
        </p:blipFill>
        <p:spPr bwMode="auto">
          <a:xfrm>
            <a:off x="395536" y="2996952"/>
            <a:ext cx="8400639" cy="3312368"/>
          </a:xfrm>
          <a:prstGeom prst="rect">
            <a:avLst/>
          </a:prstGeom>
          <a:noFill/>
        </p:spPr>
      </p:pic>
      <p:pic>
        <p:nvPicPr>
          <p:cNvPr id="21510" name="Picture 6" descr="http://www.vokrugsveta.ru/img/cmn/2006/08/123.jpg"/>
          <p:cNvPicPr>
            <a:picLocks noChangeAspect="1" noChangeArrowheads="1"/>
          </p:cNvPicPr>
          <p:nvPr/>
        </p:nvPicPr>
        <p:blipFill>
          <a:blip r:embed="rId5" cstate="print"/>
          <a:srcRect/>
          <a:stretch>
            <a:fillRect/>
          </a:stretch>
        </p:blipFill>
        <p:spPr bwMode="auto">
          <a:xfrm>
            <a:off x="4572000" y="332656"/>
            <a:ext cx="4248472" cy="2592288"/>
          </a:xfrm>
          <a:prstGeom prst="ellipse">
            <a:avLst/>
          </a:prstGeom>
          <a:ln>
            <a:noFill/>
          </a:ln>
          <a:effectLst>
            <a:softEdge rad="112500"/>
          </a:effectLst>
        </p:spPr>
      </p:pic>
      <p:sp>
        <p:nvSpPr>
          <p:cNvPr id="8" name="Стрелка вниз 7"/>
          <p:cNvSpPr/>
          <p:nvPr/>
        </p:nvSpPr>
        <p:spPr>
          <a:xfrm>
            <a:off x="3923928" y="0"/>
            <a:ext cx="1296144" cy="122413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s013.radikal.ru/i324/1011/40/801e7ba424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Овал 4"/>
          <p:cNvSpPr/>
          <p:nvPr/>
        </p:nvSpPr>
        <p:spPr>
          <a:xfrm>
            <a:off x="683568" y="2060848"/>
            <a:ext cx="8460432" cy="44644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2529" name="Rectangle 1"/>
          <p:cNvSpPr>
            <a:spLocks noChangeArrowheads="1"/>
          </p:cNvSpPr>
          <p:nvPr/>
        </p:nvSpPr>
        <p:spPr bwMode="auto">
          <a:xfrm>
            <a:off x="1691680" y="2564904"/>
            <a:ext cx="61206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 - лимфоциттердің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ішінде, сонымен бірге иммундің еске сақтайтын клеткаларда кездеседі және амплифайер клеткаларда бар (Киллер клетканы активтендіруші). </a:t>
            </a:r>
            <a:endPar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 - лимфоциттер</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иммундық бақылауда да үлкен рөл атқарады. Егер осы клеткалардың қызметі бояулайтын болса, ісіктің дамуына, аутоиммундық ауру өзінің тканін бөгде клетка сияқты қабылдайды және әртүрлі жұқпалы ауруларға қарсы төзімділігі төмендейді.</a:t>
            </a:r>
            <a:endParaRPr kumimoji="0" lang="kk-KZ" sz="20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Выноска со стрелкой вниз 6"/>
          <p:cNvSpPr/>
          <p:nvPr/>
        </p:nvSpPr>
        <p:spPr>
          <a:xfrm>
            <a:off x="2123728" y="260648"/>
            <a:ext cx="5400600" cy="1656184"/>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7200" b="1" i="1" dirty="0" smtClean="0">
                <a:solidFill>
                  <a:srgbClr val="FF0000"/>
                </a:solidFill>
                <a:latin typeface="Times New Roman" pitchFamily="18" charset="0"/>
                <a:cs typeface="Times New Roman" pitchFamily="18" charset="0"/>
              </a:rPr>
              <a:t>Лимфоцит</a:t>
            </a:r>
            <a:endParaRPr lang="ru-RU" sz="7200" b="1" i="1" dirty="0">
              <a:solidFill>
                <a:srgbClr val="FF0000"/>
              </a:solidFill>
              <a:latin typeface="Times New Roman" pitchFamily="18" charset="0"/>
              <a:cs typeface="Times New Roman" pitchFamily="18" charset="0"/>
            </a:endParaRPr>
          </a:p>
        </p:txBody>
      </p:sp>
      <p:sp>
        <p:nvSpPr>
          <p:cNvPr id="8" name="Выгнутая влево стрелка 7"/>
          <p:cNvSpPr/>
          <p:nvPr/>
        </p:nvSpPr>
        <p:spPr>
          <a:xfrm>
            <a:off x="251520" y="980728"/>
            <a:ext cx="1800200" cy="1800200"/>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sp>
        <p:nvSpPr>
          <p:cNvPr id="9" name="Выгнутая вправо стрелка 8"/>
          <p:cNvSpPr/>
          <p:nvPr/>
        </p:nvSpPr>
        <p:spPr>
          <a:xfrm>
            <a:off x="7487816" y="1052736"/>
            <a:ext cx="1656184" cy="16561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s3.ob5.ru/images/640/42/354c5aee07fb6dc6bdd4a5dd7287f46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323528" y="219997"/>
            <a:ext cx="4320480"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4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В-лимфоциттер</a:t>
            </a:r>
            <a:endParaRPr kumimoji="0" lang="kk-KZ" sz="4000"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5" name="Picture 3" descr="http://evolution.verges.ru/images/pictures/blood_system_three.jpg"/>
          <p:cNvPicPr>
            <a:picLocks noChangeAspect="1" noChangeArrowheads="1"/>
          </p:cNvPicPr>
          <p:nvPr/>
        </p:nvPicPr>
        <p:blipFill>
          <a:blip r:embed="rId3" cstate="print"/>
          <a:srcRect/>
          <a:stretch>
            <a:fillRect/>
          </a:stretch>
        </p:blipFill>
        <p:spPr bwMode="auto">
          <a:xfrm>
            <a:off x="323528" y="1484783"/>
            <a:ext cx="4320480" cy="3449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3557" name="Picture 5" descr="http://www.vokrugsveta.ru/img/cmn/2009/05/22/006.jpg"/>
          <p:cNvPicPr>
            <a:picLocks noChangeAspect="1" noChangeArrowheads="1"/>
          </p:cNvPicPr>
          <p:nvPr/>
        </p:nvPicPr>
        <p:blipFill>
          <a:blip r:embed="rId4" cstate="print"/>
          <a:srcRect/>
          <a:stretch>
            <a:fillRect/>
          </a:stretch>
        </p:blipFill>
        <p:spPr bwMode="auto">
          <a:xfrm>
            <a:off x="4860032" y="188640"/>
            <a:ext cx="4032448" cy="3312368"/>
          </a:xfrm>
          <a:prstGeom prst="rect">
            <a:avLst/>
          </a:prstGeom>
          <a:noFill/>
        </p:spPr>
      </p:pic>
      <p:pic>
        <p:nvPicPr>
          <p:cNvPr id="23559" name="Picture 7" descr="http://donbass.ua/multimedia/images/news/original/2011/05/20/immunitet.jpg"/>
          <p:cNvPicPr>
            <a:picLocks noChangeAspect="1" noChangeArrowheads="1"/>
          </p:cNvPicPr>
          <p:nvPr/>
        </p:nvPicPr>
        <p:blipFill>
          <a:blip r:embed="rId5" cstate="print"/>
          <a:srcRect/>
          <a:stretch>
            <a:fillRect/>
          </a:stretch>
        </p:blipFill>
        <p:spPr bwMode="auto">
          <a:xfrm>
            <a:off x="4860032" y="3645024"/>
            <a:ext cx="4104456" cy="3078342"/>
          </a:xfrm>
          <a:prstGeom prst="rect">
            <a:avLst/>
          </a:prstGeom>
          <a:noFill/>
        </p:spPr>
      </p:pic>
      <p:sp>
        <p:nvSpPr>
          <p:cNvPr id="9" name="Выгнутая вниз стрелка 8"/>
          <p:cNvSpPr/>
          <p:nvPr/>
        </p:nvSpPr>
        <p:spPr>
          <a:xfrm>
            <a:off x="1043608" y="5085184"/>
            <a:ext cx="3600400" cy="1772816"/>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img3.proshkolu.ru/content/media/pic/std/1000000/247000/246781-6723245eeec44344.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
        <p:nvSpPr>
          <p:cNvPr id="24577" name="Rectangle 1"/>
          <p:cNvSpPr>
            <a:spLocks noChangeArrowheads="1"/>
          </p:cNvSpPr>
          <p:nvPr/>
        </p:nvSpPr>
        <p:spPr bwMode="auto">
          <a:xfrm>
            <a:off x="2915816" y="4919008"/>
            <a:ext cx="586814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kk-KZ" sz="24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Бұл клеткада сүйектің қызыл кемігінде құралады. Ал бөлінуі ішектің лимфалық тканінде , соқыр ішекте, таңдай және тамақ бадамшасында жүреді. Олардың қанындағы құрамы 20-30% құрайды.</a:t>
            </a:r>
            <a:endParaRPr kumimoji="0" lang="kk-KZ"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79" name="Picture 3" descr="http://www.medchitalka.ru/pics/1465_1099287700.jpg"/>
          <p:cNvPicPr>
            <a:picLocks noChangeAspect="1" noChangeArrowheads="1"/>
          </p:cNvPicPr>
          <p:nvPr/>
        </p:nvPicPr>
        <p:blipFill>
          <a:blip r:embed="rId3" cstate="print"/>
          <a:srcRect/>
          <a:stretch>
            <a:fillRect/>
          </a:stretch>
        </p:blipFill>
        <p:spPr bwMode="auto">
          <a:xfrm>
            <a:off x="0" y="260648"/>
            <a:ext cx="5045392" cy="4752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581" name="Picture 5" descr="http://dinos.ru/images/03/001981.jpg"/>
          <p:cNvPicPr>
            <a:picLocks noChangeAspect="1" noChangeArrowheads="1"/>
          </p:cNvPicPr>
          <p:nvPr/>
        </p:nvPicPr>
        <p:blipFill>
          <a:blip r:embed="rId4" cstate="print"/>
          <a:srcRect/>
          <a:stretch>
            <a:fillRect/>
          </a:stretch>
        </p:blipFill>
        <p:spPr bwMode="auto">
          <a:xfrm>
            <a:off x="5220072" y="260647"/>
            <a:ext cx="3600400" cy="4680521"/>
          </a:xfrm>
          <a:prstGeom prst="ellipse">
            <a:avLst/>
          </a:prstGeom>
          <a:ln>
            <a:noFill/>
          </a:ln>
          <a:effectLst>
            <a:softEdge rad="112500"/>
          </a:effectLst>
        </p:spPr>
      </p:pic>
      <p:sp>
        <p:nvSpPr>
          <p:cNvPr id="8" name="Выноска со стрелкой вправо 7"/>
          <p:cNvSpPr/>
          <p:nvPr/>
        </p:nvSpPr>
        <p:spPr>
          <a:xfrm>
            <a:off x="0" y="5301208"/>
            <a:ext cx="3059832" cy="108012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400" b="1" i="1" dirty="0" smtClean="0">
                <a:latin typeface="Times New Roman" pitchFamily="18" charset="0"/>
                <a:cs typeface="Times New Roman" pitchFamily="18" charset="0"/>
              </a:rPr>
              <a:t>В-лимфоцит</a:t>
            </a:r>
            <a:endParaRPr lang="ru-RU" sz="2400" b="1" i="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img3.proshkolu.ru/content/media/pic/std/1000000/247000/246781-6723245eeec44344.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
        <p:nvSpPr>
          <p:cNvPr id="5" name="Блок-схема: несколько документов 4"/>
          <p:cNvSpPr/>
          <p:nvPr/>
        </p:nvSpPr>
        <p:spPr>
          <a:xfrm>
            <a:off x="395536" y="188640"/>
            <a:ext cx="8496944" cy="6669360"/>
          </a:xfrm>
          <a:prstGeom prst="flowChartMultidocumen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fontAlgn="base">
              <a:spcBef>
                <a:spcPct val="0"/>
              </a:spcBef>
              <a:spcAft>
                <a:spcPct val="0"/>
              </a:spcAf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лимфоциттің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басты қызметі антела құру арқылы гумарольды иммундік жүйе құру. Антигендермен кездескенен кейін В лимфа сүйектің қызыл кемігіне, көкбауырға және лимфа түйіндеріне өтіп, сол жерлерде көбейіп, плазматикалық клеткаға айналып, иммунды </a:t>
            </a:r>
            <a:r>
              <a:rPr kumimoji="0" lang="ru-RU" sz="2000" b="1" i="1" u="none" strike="noStrike" cap="none" normalizeH="0" baseline="0" dirty="0" err="1" smtClean="0">
                <a:ln>
                  <a:noFill/>
                </a:ln>
                <a:solidFill>
                  <a:srgbClr val="252525"/>
                </a:solidFill>
                <a:effectLst/>
                <a:latin typeface="Times New Roman" pitchFamily="18" charset="0"/>
                <a:ea typeface="Times New Roman" pitchFamily="18" charset="0"/>
                <a:cs typeface="Times New Roman" pitchFamily="18" charset="0"/>
              </a:rPr>
              <a:t>γ</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глобулин деген антидене бөледі.</a:t>
            </a:r>
            <a:endPar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-лимфоциттер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өзіндік қасиетке, ерекшелікке ие. Әрбір тобының клон әрбір антигенге қарсы тұратын антиденесі, ерекше түрлері болады. </a:t>
            </a:r>
            <a:endPar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В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клектка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бөгде полисахаридттерге қарсы антиденелер түзеді. </a:t>
            </a:r>
            <a:endPar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-2 клетка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Т хелпердің қатысуымен бөгде белоктарға қарсы гумарольды иммунитет жасайды. </a:t>
            </a:r>
            <a:endPar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В-3</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клетка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немесе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 клетка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цитотоксиндік активтілігі бар. Былайша айтқанда,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 Киллер </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деп атайды</a:t>
            </a:r>
            <a:r>
              <a:rPr kumimoji="0" lang="kk-KZ"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my\Desktop\фон\images (10).jpg"/>
          <p:cNvPicPr>
            <a:picLocks noChangeAspect="1" noChangeArrowheads="1"/>
          </p:cNvPicPr>
          <p:nvPr/>
        </p:nvPicPr>
        <p:blipFill>
          <a:blip r:embed="rId2" cstate="print"/>
          <a:srcRect/>
          <a:stretch>
            <a:fillRect/>
          </a:stretch>
        </p:blipFill>
        <p:spPr bwMode="auto">
          <a:xfrm>
            <a:off x="0" y="0"/>
            <a:ext cx="9144000" cy="6849174"/>
          </a:xfrm>
          <a:prstGeom prst="rect">
            <a:avLst/>
          </a:prstGeom>
          <a:noFill/>
        </p:spPr>
      </p:pic>
      <p:sp>
        <p:nvSpPr>
          <p:cNvPr id="26625" name="Rectangle 1"/>
          <p:cNvSpPr>
            <a:spLocks noChangeArrowheads="1"/>
          </p:cNvSpPr>
          <p:nvPr/>
        </p:nvSpPr>
        <p:spPr bwMode="auto">
          <a:xfrm>
            <a:off x="683568" y="260648"/>
            <a:ext cx="8244408" cy="224676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kk-KZ"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Стресс-лимфоцит</a:t>
            </a:r>
            <a:endPar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Стресс-лимфоцит (Дауна лимфоцитінің II түрі) —кұрамында, әдеттегіден үлкен базофилдігі темен </a:t>
            </a:r>
            <a:r>
              <a:rPr kumimoji="0" lang="kk-KZ"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цитоплазмасы</a:t>
            </a:r>
            <a:r>
              <a:rPr kumimoji="0" lang="kk-KZ" sz="2000" b="1" i="1"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бар </a:t>
            </a:r>
            <a:r>
              <a:rPr kumimoji="0" lang="kk-KZ"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лимфоцит</a:t>
            </a:r>
            <a:r>
              <a:rPr kumimoji="0" lang="kk-KZ" sz="2000" b="1" i="1"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Қан жүйесінде аз. Торшадағы цитоплазма — ядро арақатынасын жоғарылатады. Торшаныц ядросы дөңгелек, әрпішінді немесе бөлшекті, құрамында </a:t>
            </a:r>
            <a:r>
              <a:rPr kumimoji="0" lang="kk-KZ"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хроматин</a:t>
            </a:r>
            <a:r>
              <a:rPr kumimoji="0" lang="kk-KZ" sz="2000" b="1" i="1"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жинағы бар. Морфологиялық жағынан </a:t>
            </a:r>
            <a:r>
              <a:rPr kumimoji="0" lang="kk-KZ"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лимфоид</a:t>
            </a:r>
            <a:r>
              <a:rPr kumimoji="0" lang="kk-KZ" sz="2000" b="1" i="1"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торшаларына жатады.</a:t>
            </a:r>
            <a:endParaRPr kumimoji="0" lang="kk-KZ" sz="20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7" name="Picture 3" descr="http://nedug.ru/common/data/pub/images/articles/76026/normal.jpg"/>
          <p:cNvPicPr>
            <a:picLocks noChangeAspect="1" noChangeArrowheads="1"/>
          </p:cNvPicPr>
          <p:nvPr/>
        </p:nvPicPr>
        <p:blipFill>
          <a:blip r:embed="rId3" cstate="print"/>
          <a:srcRect/>
          <a:stretch>
            <a:fillRect/>
          </a:stretch>
        </p:blipFill>
        <p:spPr bwMode="auto">
          <a:xfrm>
            <a:off x="0" y="2852936"/>
            <a:ext cx="5508104" cy="37170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629" name="Picture 5" descr="http://xn--e1aogju.xn--p1ai/upload/sx/223/preview/39.jpg"/>
          <p:cNvPicPr>
            <a:picLocks noChangeAspect="1" noChangeArrowheads="1"/>
          </p:cNvPicPr>
          <p:nvPr/>
        </p:nvPicPr>
        <p:blipFill>
          <a:blip r:embed="rId4" cstate="print"/>
          <a:srcRect/>
          <a:stretch>
            <a:fillRect/>
          </a:stretch>
        </p:blipFill>
        <p:spPr bwMode="auto">
          <a:xfrm>
            <a:off x="5652120" y="2780928"/>
            <a:ext cx="3491880" cy="4077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my\Desktop\фон\images (10).jpg"/>
          <p:cNvPicPr>
            <a:picLocks noChangeAspect="1" noChangeArrowheads="1"/>
          </p:cNvPicPr>
          <p:nvPr/>
        </p:nvPicPr>
        <p:blipFill>
          <a:blip r:embed="rId2" cstate="print"/>
          <a:srcRect/>
          <a:stretch>
            <a:fillRect/>
          </a:stretch>
        </p:blipFill>
        <p:spPr bwMode="auto">
          <a:xfrm>
            <a:off x="0" y="0"/>
            <a:ext cx="9144000" cy="6849174"/>
          </a:xfrm>
          <a:prstGeom prst="rect">
            <a:avLst/>
          </a:prstGeom>
          <a:noFill/>
        </p:spPr>
      </p:pic>
      <p:sp>
        <p:nvSpPr>
          <p:cNvPr id="5" name="Прямоугольник 4"/>
          <p:cNvSpPr/>
          <p:nvPr/>
        </p:nvSpPr>
        <p:spPr>
          <a:xfrm rot="20982823">
            <a:off x="270091" y="533710"/>
            <a:ext cx="7416824" cy="4154984"/>
          </a:xfrm>
          <a:prstGeom prst="rect">
            <a:avLst/>
          </a:prstGeom>
        </p:spPr>
        <p:txBody>
          <a:bodyPr wrap="square">
            <a:spAutoFit/>
          </a:bodyPr>
          <a:lstStyle/>
          <a:p>
            <a:r>
              <a:rPr lang="kk-KZ" sz="2400" b="1" i="1" dirty="0">
                <a:latin typeface="Times New Roman" pitchFamily="18" charset="0"/>
                <a:cs typeface="Times New Roman" pitchFamily="18" charset="0"/>
              </a:rPr>
              <a:t> Лимфоциттер адам ағзасыда кеңінен тараған жасушалар. Лимфоциттер деп 7-9 мкм дөңгелек және сопақша келген чдросы бар, цитоплазмасы аз және цитоплазмалық грануласы өте аз дөңгелекше келген жасушалар. Иммундық жүйенің орталық мүшелерінде өзінің түзілу барысында осы жасушалар ерекше және өздеріне ғана тән даму сатысынан өтеді, оның иммундық арнайылығына тікелей қатысы бар. Лимфоциттердің белгілі бір даму сатысында олардың бетінде антигендерге рецепторлар түзіледі. </a:t>
            </a:r>
            <a:endParaRPr lang="ru-RU" sz="2400" b="1" i="1" dirty="0">
              <a:latin typeface="Times New Roman" pitchFamily="18" charset="0"/>
              <a:cs typeface="Times New Roman" pitchFamily="18" charset="0"/>
            </a:endParaRPr>
          </a:p>
        </p:txBody>
      </p:sp>
      <p:pic>
        <p:nvPicPr>
          <p:cNvPr id="28674" name="Picture 2" descr="http://meld.gorod.tomsk.ru/uploads/11259/1243385678/Lennart_Nilsson_55.jpg"/>
          <p:cNvPicPr>
            <a:picLocks noChangeAspect="1" noChangeArrowheads="1"/>
          </p:cNvPicPr>
          <p:nvPr/>
        </p:nvPicPr>
        <p:blipFill>
          <a:blip r:embed="rId3" cstate="print"/>
          <a:srcRect/>
          <a:stretch>
            <a:fillRect/>
          </a:stretch>
        </p:blipFill>
        <p:spPr bwMode="auto">
          <a:xfrm>
            <a:off x="5004048" y="4077072"/>
            <a:ext cx="3914800" cy="2570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Выгнутая влево стрелка 6"/>
          <p:cNvSpPr/>
          <p:nvPr/>
        </p:nvSpPr>
        <p:spPr>
          <a:xfrm>
            <a:off x="827584" y="4941168"/>
            <a:ext cx="2304256" cy="158417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s3.ob5.ru/images/640/42/354c5aee07fb6dc6bdd4a5dd7287f46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9697" name="Rectangle 1"/>
          <p:cNvSpPr>
            <a:spLocks noChangeArrowheads="1"/>
          </p:cNvSpPr>
          <p:nvPr/>
        </p:nvSpPr>
        <p:spPr bwMode="auto">
          <a:xfrm>
            <a:off x="611560" y="58125"/>
            <a:ext cx="7668344"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2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ru-RU"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Қолданылған әдебиеттер тізімі</a:t>
            </a:r>
            <a:r>
              <a:rPr kumimoji="0" lang="ru-RU"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800" b="1"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Дерябин П.Н.,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Каральник</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Б.В., Акатов А.К. Ж.Микробиология, 1988, №1, 94-102 б.</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Дерябин П.Н.,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Каральник</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Б.В., Ж.Микробиология, 1985, №6, 87-90 б.</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Чоудхури</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Мд.Юсуф</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Антигенсвязывающие лимфоциты – их взаимосвязь с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субпопуляциями</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Т-клеток и значение для иммунодиагностики ревматизма.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Дисс</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канд., Алма-Ата, 1986, 125 б.</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Славко</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Е.А., Дерябин П.Н.,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Каральник</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Б.В.,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Карабеков</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А.Ж. Определение антигенсвязывающих лимфоцитов как метод ранней диагностики сальмонеллеза и острой дизентерии// Здравоохранение Казахстана, 1999, №5-6, 43-46 б.</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Прасолова</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Л.А. Диагностика стафилококковых и синегнойных гнойно-воспалительных и септических заболеваний по выявлению антигенсвязывающих лимфоцитов.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Дисс</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Канд.мед.наук</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Алматы</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1990, 173 б.</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Чучалин</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А.Г.,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Синопальников</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А.И., Яковлев С.В. и др. Внебольничная пневмония у взрослых: практические рекомендации по диагностике, лечению и профилактике. Пособие для врачей. М.; 2004.</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Жунусова Г.Б.,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Каральник</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Б.В., Динамика первого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антигенспецифического</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этапа иммунного ответа на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гоноккоковую</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вакцину\Вестник</a:t>
            </a:r>
            <a:r>
              <a:rPr kumimoji="0" lang="ru-RU"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КазНМУ.-Алматы.-2001.-№13.-88-90 б.</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222222"/>
                </a:solidFill>
                <a:effectLst/>
                <a:latin typeface="Calibri"/>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642918"/>
            <a:ext cx="5857916" cy="642942"/>
          </a:xfrm>
        </p:spPr>
        <p:txBody>
          <a:bodyPr>
            <a:normAutofit fontScale="90000"/>
          </a:bodyPr>
          <a:lstStyle/>
          <a:p>
            <a:r>
              <a:rPr lang="kk-KZ" sz="2000" b="1" i="1" dirty="0" smtClean="0">
                <a:solidFill>
                  <a:srgbClr val="FF0000"/>
                </a:solidFill>
                <a:latin typeface="Times New Roman" pitchFamily="18" charset="0"/>
                <a:cs typeface="Times New Roman" pitchFamily="18" charset="0"/>
              </a:rPr>
              <a:t>Әл-Фараби атындағы Қазақ Ұлттық Университеті</a:t>
            </a:r>
            <a:br>
              <a:rPr lang="kk-KZ" sz="2000" b="1" i="1" dirty="0" smtClean="0">
                <a:solidFill>
                  <a:srgbClr val="FF0000"/>
                </a:solidFill>
                <a:latin typeface="Times New Roman" pitchFamily="18" charset="0"/>
                <a:cs typeface="Times New Roman" pitchFamily="18" charset="0"/>
              </a:rPr>
            </a:br>
            <a:r>
              <a:rPr lang="kk-KZ" sz="2000" b="1" i="1" dirty="0" smtClean="0">
                <a:solidFill>
                  <a:srgbClr val="FF0000"/>
                </a:solidFill>
                <a:latin typeface="Times New Roman" pitchFamily="18" charset="0"/>
                <a:cs typeface="Times New Roman" pitchFamily="18" charset="0"/>
              </a:rPr>
              <a:t>Биология және биотехнология факультеті</a:t>
            </a:r>
            <a:r>
              <a:rPr lang="en-US" sz="2000" b="1" i="1" dirty="0" smtClean="0">
                <a:solidFill>
                  <a:srgbClr val="FF0000"/>
                </a:solidFill>
                <a:latin typeface="Times New Roman" pitchFamily="18" charset="0"/>
                <a:cs typeface="Times New Roman" pitchFamily="18" charset="0"/>
              </a:rPr>
              <a:t>.</a:t>
            </a: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914400" y="2214554"/>
            <a:ext cx="8229600" cy="1214446"/>
          </a:xfrm>
        </p:spPr>
        <p:txBody>
          <a:bodyPr>
            <a:normAutofit fontScale="85000" lnSpcReduction="20000"/>
          </a:bodyPr>
          <a:lstStyle/>
          <a:p>
            <a:r>
              <a:rPr lang="kk-KZ" sz="3300" b="1" i="1" dirty="0" smtClean="0">
                <a:solidFill>
                  <a:srgbClr val="7030A0"/>
                </a:solidFill>
                <a:latin typeface="Times New Roman" pitchFamily="18" charset="0"/>
                <a:cs typeface="Times New Roman" pitchFamily="18" charset="0"/>
              </a:rPr>
              <a:t>ТАҚЫРЫБЫ</a:t>
            </a:r>
            <a:r>
              <a:rPr lang="kk-KZ" sz="3500" b="1" i="1" dirty="0" smtClean="0">
                <a:solidFill>
                  <a:srgbClr val="7030A0"/>
                </a:solidFill>
                <a:latin typeface="Times New Roman" pitchFamily="18" charset="0"/>
                <a:cs typeface="Times New Roman" pitchFamily="18" charset="0"/>
              </a:rPr>
              <a:t>:Моноцит клеткалардың жетілуі этаптары және миграциясының ережелері.</a:t>
            </a:r>
            <a:endParaRPr lang="ru-RU" sz="3500" dirty="0" smtClean="0">
              <a:solidFill>
                <a:srgbClr val="7030A0"/>
              </a:solidFill>
              <a:latin typeface="Times New Roman" pitchFamily="18" charset="0"/>
              <a:cs typeface="Times New Roman" pitchFamily="18" charset="0"/>
            </a:endParaRPr>
          </a:p>
          <a:p>
            <a:endParaRPr lang="ru-RU" dirty="0"/>
          </a:p>
        </p:txBody>
      </p:sp>
      <p:pic>
        <p:nvPicPr>
          <p:cNvPr id="4" name="Picture 6" descr="http://lingva.volsu.ru/wp-content/uploads/Logotip_KazNU-297x30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28794" cy="16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285860"/>
            <a:ext cx="4000528" cy="4800600"/>
          </a:xfrm>
        </p:spPr>
        <p:txBody>
          <a:bodyPr>
            <a:normAutofit/>
          </a:bodyPr>
          <a:lstStyle/>
          <a:p>
            <a:r>
              <a:rPr lang="kk-KZ" sz="2000" dirty="0" smtClean="0">
                <a:latin typeface="Times New Roman" pitchFamily="18" charset="0"/>
                <a:cs typeface="Times New Roman" pitchFamily="18" charset="0"/>
              </a:rPr>
              <a:t>Түйіршікті лейкоциттерге базофилдер, эозинофилдер және нейтрофилдер, ал түйіршіксіз лейкоциттерге - моноцит және лимфоцит жатады. Организмге лейкоциттер қорғағыш қызмет атқарады. Оларға фагоцитоз құбылысы тән және лейкоциттер әртүрлі қорғағыш денелер (антиденелер) түзуге, организмде бөгде белоктарды залалсыздандыруға қатысады. Түйіршікті лейкоциттер сүйек кемігінде түзіледі</a:t>
            </a:r>
            <a:endParaRPr lang="kk-KZ" sz="2000" dirty="0"/>
          </a:p>
        </p:txBody>
      </p:sp>
      <p:pic>
        <p:nvPicPr>
          <p:cNvPr id="20482" name="Picture 2" descr="Картинки по запросу моноциты функции"/>
          <p:cNvPicPr>
            <a:picLocks noChangeAspect="1" noChangeArrowheads="1"/>
          </p:cNvPicPr>
          <p:nvPr/>
        </p:nvPicPr>
        <p:blipFill>
          <a:blip r:embed="rId2"/>
          <a:srcRect/>
          <a:stretch>
            <a:fillRect/>
          </a:stretch>
        </p:blipFill>
        <p:spPr bwMode="auto">
          <a:xfrm>
            <a:off x="5429256" y="0"/>
            <a:ext cx="3619502" cy="3571876"/>
          </a:xfrm>
          <a:prstGeom prst="rect">
            <a:avLst/>
          </a:prstGeom>
          <a:noFill/>
        </p:spPr>
      </p:pic>
      <p:pic>
        <p:nvPicPr>
          <p:cNvPr id="20484" name="Picture 4" descr="Картинки по запросу моноциты функции"/>
          <p:cNvPicPr>
            <a:picLocks noChangeAspect="1" noChangeArrowheads="1"/>
          </p:cNvPicPr>
          <p:nvPr/>
        </p:nvPicPr>
        <p:blipFill>
          <a:blip r:embed="rId3"/>
          <a:srcRect/>
          <a:stretch>
            <a:fillRect/>
          </a:stretch>
        </p:blipFill>
        <p:spPr bwMode="auto">
          <a:xfrm>
            <a:off x="5429256" y="3929066"/>
            <a:ext cx="3714744" cy="2643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mirpps.ru/fon-dlja-prezentacii/40.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pic>
        <p:nvPicPr>
          <p:cNvPr id="6" name="Picture 4" descr="http://upload.wikimedia.org/wikipedia/ru/0/00/Logotip_KazNU.gif"/>
          <p:cNvPicPr>
            <a:picLocks noChangeAspect="1" noChangeArrowheads="1"/>
          </p:cNvPicPr>
          <p:nvPr/>
        </p:nvPicPr>
        <p:blipFill>
          <a:blip r:embed="rId3" cstate="print"/>
          <a:srcRect/>
          <a:stretch>
            <a:fillRect/>
          </a:stretch>
        </p:blipFill>
        <p:spPr bwMode="auto">
          <a:xfrm>
            <a:off x="0" y="3284984"/>
            <a:ext cx="3267486" cy="3293710"/>
          </a:xfrm>
          <a:prstGeom prst="ellipse">
            <a:avLst/>
          </a:prstGeom>
          <a:ln>
            <a:noFill/>
          </a:ln>
          <a:effectLst>
            <a:softEdge rad="112500"/>
          </a:effectLst>
        </p:spPr>
      </p:pic>
      <p:sp>
        <p:nvSpPr>
          <p:cNvPr id="8" name="Прямоугольник 7"/>
          <p:cNvSpPr/>
          <p:nvPr/>
        </p:nvSpPr>
        <p:spPr>
          <a:xfrm>
            <a:off x="1259632" y="260648"/>
            <a:ext cx="6408712" cy="646331"/>
          </a:xfrm>
          <a:prstGeom prst="rect">
            <a:avLst/>
          </a:prstGeom>
        </p:spPr>
        <p:txBody>
          <a:bodyPr wrap="square">
            <a:spAutoFit/>
          </a:bodyPr>
          <a:lstStyle/>
          <a:p>
            <a:pPr algn="ctr"/>
            <a:r>
              <a:rPr lang="kk-KZ" b="1" i="1" dirty="0" smtClean="0">
                <a:latin typeface="Times New Roman" pitchFamily="18" charset="0"/>
                <a:cs typeface="Times New Roman" pitchFamily="18" charset="0"/>
              </a:rPr>
              <a:t>Әл</a:t>
            </a:r>
            <a:r>
              <a:rPr lang="en-US" b="1" i="1" dirty="0" smtClean="0">
                <a:latin typeface="Times New Roman" pitchFamily="18" charset="0"/>
                <a:cs typeface="Times New Roman" pitchFamily="18" charset="0"/>
              </a:rPr>
              <a:t>-</a:t>
            </a:r>
            <a:r>
              <a:rPr lang="kk-KZ" b="1" i="1" dirty="0" smtClean="0">
                <a:latin typeface="Times New Roman" pitchFamily="18" charset="0"/>
                <a:cs typeface="Times New Roman" pitchFamily="18" charset="0"/>
              </a:rPr>
              <a:t>Фараби атындағы Қазақ Ұлттық Университеті</a:t>
            </a:r>
          </a:p>
          <a:p>
            <a:pPr algn="ctr"/>
            <a:r>
              <a:rPr lang="kk-KZ" b="1" i="1" dirty="0" smtClean="0">
                <a:latin typeface="Times New Roman" pitchFamily="18" charset="0"/>
                <a:cs typeface="Times New Roman" pitchFamily="18" charset="0"/>
              </a:rPr>
              <a:t>Биология және биотехнология факультеті</a:t>
            </a:r>
            <a:endParaRPr lang="ru-RU" b="1" i="1" dirty="0">
              <a:latin typeface="Times New Roman" pitchFamily="18" charset="0"/>
              <a:cs typeface="Times New Roman" pitchFamily="18" charset="0"/>
            </a:endParaRPr>
          </a:p>
        </p:txBody>
      </p:sp>
      <p:sp>
        <p:nvSpPr>
          <p:cNvPr id="1025" name="Rectangle 1"/>
          <p:cNvSpPr>
            <a:spLocks noChangeArrowheads="1"/>
          </p:cNvSpPr>
          <p:nvPr/>
        </p:nvSpPr>
        <p:spPr bwMode="auto">
          <a:xfrm>
            <a:off x="1577278" y="1977316"/>
            <a:ext cx="634846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Лимфоцит.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 – лимфоцит, В - лимфоцит</a:t>
            </a:r>
            <a:endParaRPr kumimoji="0" lang="kk-KZ"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08226" cy="1143000"/>
          </a:xfrm>
        </p:spPr>
        <p:txBody>
          <a:bodyPr>
            <a:normAutofit/>
          </a:bodyPr>
          <a:lstStyle/>
          <a:p>
            <a:r>
              <a:rPr lang="kk-KZ" sz="4400" b="1" dirty="0" smtClean="0">
                <a:latin typeface="Times New Roman" pitchFamily="18" charset="0"/>
                <a:cs typeface="Times New Roman" pitchFamily="18" charset="0"/>
              </a:rPr>
              <a:t>Моноциттер.</a:t>
            </a:r>
            <a:endParaRPr lang="ru-RU" sz="4400"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3350706" cy="4800600"/>
          </a:xfrm>
        </p:spPr>
        <p:txBody>
          <a:bodyPr>
            <a:normAutofit fontScale="62500" lnSpcReduction="20000"/>
          </a:bodyPr>
          <a:lstStyle/>
          <a:p>
            <a:endParaRPr lang="ru-RU" dirty="0" smtClean="0"/>
          </a:p>
          <a:p>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Қанның ең  ірі клеткалары, олардын, диаметрі 12—30 микронға дейін. Адамның қанында моноцит барлық лейкоциттердің 6—8 процентін құрайды.</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Ядросы әлсіз боялатындықтан торлы аппарат пен ядрышколары жақсы көрінеді. Моноциттер — маманданбаған, қозғалысты клетка.</a:t>
            </a:r>
            <a:endParaRPr lang="ru-RU" dirty="0">
              <a:latin typeface="Times New Roman" pitchFamily="18" charset="0"/>
              <a:cs typeface="Times New Roman" pitchFamily="18" charset="0"/>
            </a:endParaRPr>
          </a:p>
        </p:txBody>
      </p:sp>
      <p:pic>
        <p:nvPicPr>
          <p:cNvPr id="36866" name="Picture 2" descr="Картинки по запросу моноциты функции"/>
          <p:cNvPicPr>
            <a:picLocks noChangeAspect="1" noChangeArrowheads="1"/>
          </p:cNvPicPr>
          <p:nvPr/>
        </p:nvPicPr>
        <p:blipFill>
          <a:blip r:embed="rId2"/>
          <a:srcRect/>
          <a:stretch>
            <a:fillRect/>
          </a:stretch>
        </p:blipFill>
        <p:spPr bwMode="auto">
          <a:xfrm>
            <a:off x="4857752" y="1643050"/>
            <a:ext cx="4048120" cy="4762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357166"/>
            <a:ext cx="7500990" cy="3500462"/>
          </a:xfrm>
        </p:spPr>
        <p:txBody>
          <a:bodyPr>
            <a:normAutofit fontScale="55000" lnSpcReduction="20000"/>
          </a:bodyPr>
          <a:lstStyle/>
          <a:p>
            <a:r>
              <a:rPr lang="kk-KZ" b="1" dirty="0" smtClean="0">
                <a:solidFill>
                  <a:srgbClr val="FF0000"/>
                </a:solidFill>
                <a:latin typeface="Times New Roman" pitchFamily="18" charset="0"/>
                <a:cs typeface="Times New Roman" pitchFamily="18" charset="0"/>
              </a:rPr>
              <a:t>Моноциттер</a:t>
            </a:r>
            <a:r>
              <a:rPr lang="kk-KZ" dirty="0" smtClean="0">
                <a:latin typeface="Times New Roman" pitchFamily="18" charset="0"/>
                <a:cs typeface="Times New Roman" pitchFamily="18" charset="0"/>
              </a:rPr>
              <a:t> сүйек кемігінде, лимфа түйіндерінде және дәнекер ұлпаларда түзіледі. Лимфоциттер бастау торшалары сүйек кемігінде түзіліп, олардың бір тобы өзінгің даму процесін тимуста (Т-лимфоциттер), ал екінші тобы - лимфа тйіндерінде, Пейер шытырмасында, тұйық өсіндіде аяқтайды. Лимфоциттердің тіршілігі 20 және одан да көп жылдарға созылады, ал лейкоциттердің - басқа түрлерінің тіршілігі бірнеше сағаттан бірнеше күнге дейін созылады. Тромбоциттер - ядросыз, майда, нәзік, өте тез бұзылатын торшалар.Қанның 1мм3 мөлшеріндегі олардың саны - 200-400 мың, тіршілік мерзімінің ұзақтығы 2-5 күн. Олар сүйек кемігінде түзіліп, көк бауырда бұзылады. Бұл торшалар қанның ұю процесіне қатысады. Организмнің ішкі ортасы дегенініміз :Бір торшалы қарапайым организмдер сыртқы ортадан өзіне қажетті заттарды бүкіл денесі арқылы қабылдап, керексіз ыдырау өнімдерін сол арқылы бөліп отырады.</a:t>
            </a:r>
            <a:endParaRPr lang="kk-KZ" dirty="0">
              <a:latin typeface="Times New Roman" pitchFamily="18" charset="0"/>
              <a:cs typeface="Times New Roman" pitchFamily="18" charset="0"/>
            </a:endParaRPr>
          </a:p>
        </p:txBody>
      </p:sp>
      <p:pic>
        <p:nvPicPr>
          <p:cNvPr id="3074" name="Picture 2" descr="Картинки по запросу моноциты функции"/>
          <p:cNvPicPr>
            <a:picLocks noChangeAspect="1" noChangeArrowheads="1"/>
          </p:cNvPicPr>
          <p:nvPr/>
        </p:nvPicPr>
        <p:blipFill>
          <a:blip r:embed="rId2"/>
          <a:srcRect/>
          <a:stretch>
            <a:fillRect/>
          </a:stretch>
        </p:blipFill>
        <p:spPr bwMode="auto">
          <a:xfrm>
            <a:off x="1142976" y="3714752"/>
            <a:ext cx="7786742" cy="30003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моноциты функ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571480"/>
            <a:ext cx="7286676" cy="2586022"/>
          </a:xfrm>
        </p:spPr>
        <p:txBody>
          <a:bodyPr>
            <a:normAutofit fontScale="85000" lnSpcReduction="20000"/>
          </a:bodyPr>
          <a:lstStyle/>
          <a:p>
            <a:r>
              <a:rPr lang="kk-KZ" sz="2400" dirty="0" smtClean="0">
                <a:latin typeface="Times New Roman" pitchFamily="18" charset="0"/>
                <a:cs typeface="Times New Roman" pitchFamily="18" charset="0"/>
              </a:rPr>
              <a:t>Талаурау процесінде моноциттер қан тамырлары қабырғасынан шығып, дәнекер тканьдерге көшеді. Мұнда олар майда бөгде заттарды және өлі қалдықты жейтін</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активті макрофагтарға ауысады. Моноциттер туберкулездің өлі бацилласын жойғыш келеді. Қанның клеткалық элементтерін салыстырмалы түрде зерттеу моноциттер</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мен лимфоциттердін түйіршікті лейкоциттерге карағанда олардың бір текті келетінін және сондай-ақ барлық омыртқалыларда да маманданбаған клеткалар екендігін</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керсетті</a:t>
            </a:r>
            <a:endParaRPr lang="ru-RU" sz="2400" dirty="0" smtClean="0">
              <a:latin typeface="Times New Roman" pitchFamily="18" charset="0"/>
              <a:cs typeface="Times New Roman" pitchFamily="18" charset="0"/>
            </a:endParaRPr>
          </a:p>
          <a:p>
            <a:endParaRPr lang="ru-RU" dirty="0"/>
          </a:p>
        </p:txBody>
      </p:sp>
      <p:pic>
        <p:nvPicPr>
          <p:cNvPr id="35842" name="Picture 2" descr="Картинки по запросу моноциты функции"/>
          <p:cNvPicPr>
            <a:picLocks noChangeAspect="1" noChangeArrowheads="1"/>
          </p:cNvPicPr>
          <p:nvPr/>
        </p:nvPicPr>
        <p:blipFill>
          <a:blip r:embed="rId2"/>
          <a:srcRect/>
          <a:stretch>
            <a:fillRect/>
          </a:stretch>
        </p:blipFill>
        <p:spPr bwMode="auto">
          <a:xfrm>
            <a:off x="1500166" y="3357562"/>
            <a:ext cx="7429552" cy="32337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857232"/>
            <a:ext cx="4718878" cy="4800600"/>
          </a:xfrm>
        </p:spPr>
        <p:txBody>
          <a:bodyPr>
            <a:normAutofit fontScale="92500" lnSpcReduction="20000"/>
          </a:bodyPr>
          <a:lstStyle/>
          <a:p>
            <a:r>
              <a:rPr lang="kk-KZ" sz="2400" b="1" dirty="0" smtClean="0">
                <a:solidFill>
                  <a:srgbClr val="FF0000"/>
                </a:solidFill>
                <a:latin typeface="Times New Roman" pitchFamily="18" charset="0"/>
                <a:cs typeface="Times New Roman" pitchFamily="18" charset="0"/>
              </a:rPr>
              <a:t>Моноциттер</a:t>
            </a:r>
            <a:r>
              <a:rPr lang="kk-KZ" sz="2400" dirty="0" smtClean="0">
                <a:latin typeface="Times New Roman" pitchFamily="18" charset="0"/>
                <a:cs typeface="Times New Roman" pitchFamily="18" charset="0"/>
              </a:rPr>
              <a:t> -денедегі өлі жасушаларды жұтып, жаңасына орын дайындайды. Сондықтан олар күзетші, тазартқыш, “сыпырғыш” деп те аталады. Олардың әрекеті әсіресе өте қышқылды қабыну нүктесінде де күшті болады. Моноциттің бетінде қармаушы дене, комплементтерге арналған қабылдағыштар бар. Моноциттер қан тамырынан шыққан соң макрофагқа айналып денеде арнайы иммунитет қалыптауына қатысады, яғни бөгде заттарды жұтып, өзгертіп, имуногендер түзеді</a:t>
            </a:r>
            <a:r>
              <a:rPr lang="ru-RU" dirty="0" smtClean="0"/>
              <a:t>.</a:t>
            </a:r>
          </a:p>
          <a:p>
            <a:endParaRPr lang="ru-RU" dirty="0"/>
          </a:p>
        </p:txBody>
      </p:sp>
      <p:pic>
        <p:nvPicPr>
          <p:cNvPr id="34818" name="Picture 2" descr="Картинки по запросу моноциты функции"/>
          <p:cNvPicPr>
            <a:picLocks noChangeAspect="1" noChangeArrowheads="1"/>
          </p:cNvPicPr>
          <p:nvPr/>
        </p:nvPicPr>
        <p:blipFill>
          <a:blip r:embed="rId2"/>
          <a:srcRect/>
          <a:stretch>
            <a:fillRect/>
          </a:stretch>
        </p:blipFill>
        <p:spPr bwMode="auto">
          <a:xfrm>
            <a:off x="142844" y="285728"/>
            <a:ext cx="4429156" cy="62865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357166"/>
            <a:ext cx="7498080" cy="1857388"/>
          </a:xfrm>
        </p:spPr>
        <p:txBody>
          <a:bodyPr>
            <a:normAutofit/>
          </a:bodyPr>
          <a:lstStyle/>
          <a:p>
            <a:pPr fontAlgn="base"/>
            <a:r>
              <a:rPr lang="kk-KZ" sz="2000" dirty="0" smtClean="0">
                <a:latin typeface="Times New Roman" pitchFamily="18" charset="0"/>
                <a:cs typeface="Times New Roman" pitchFamily="18" charset="0"/>
              </a:rPr>
              <a:t>Капиллярдан сыртқа шыққан моноциттермен бірге гистиоциттер, купфер жасушалары сияқты фагоциттер мононуклеарлық бір ядролы жасушалар деп аталады, олар біртұтас жүйе- мононуклеарлық фагоциттер жүйесін құрады. Бұлар организмнің бөгде әсерлерге төзімділігін күшейтеді.</a:t>
            </a:r>
            <a:endParaRPr lang="kk-KZ" sz="2000" dirty="0">
              <a:latin typeface="Times New Roman" pitchFamily="18" charset="0"/>
              <a:cs typeface="Times New Roman" pitchFamily="18" charset="0"/>
            </a:endParaRPr>
          </a:p>
        </p:txBody>
      </p:sp>
      <p:pic>
        <p:nvPicPr>
          <p:cNvPr id="33794" name="Picture 2" descr="Картинки по запросу гистиоциты функции"/>
          <p:cNvPicPr>
            <a:picLocks noChangeAspect="1" noChangeArrowheads="1"/>
          </p:cNvPicPr>
          <p:nvPr/>
        </p:nvPicPr>
        <p:blipFill>
          <a:blip r:embed="rId2"/>
          <a:srcRect/>
          <a:stretch>
            <a:fillRect/>
          </a:stretch>
        </p:blipFill>
        <p:spPr bwMode="auto">
          <a:xfrm>
            <a:off x="5143504" y="2214554"/>
            <a:ext cx="3714776" cy="4214842"/>
          </a:xfrm>
          <a:prstGeom prst="rect">
            <a:avLst/>
          </a:prstGeom>
          <a:noFill/>
        </p:spPr>
      </p:pic>
      <p:pic>
        <p:nvPicPr>
          <p:cNvPr id="33796" name="Picture 4" descr="Картинки по запросу гистиоциты функции"/>
          <p:cNvPicPr>
            <a:picLocks noChangeAspect="1" noChangeArrowheads="1"/>
          </p:cNvPicPr>
          <p:nvPr/>
        </p:nvPicPr>
        <p:blipFill>
          <a:blip r:embed="rId3"/>
          <a:srcRect/>
          <a:stretch>
            <a:fillRect/>
          </a:stretch>
        </p:blipFill>
        <p:spPr bwMode="auto">
          <a:xfrm>
            <a:off x="428596" y="2214554"/>
            <a:ext cx="4572001" cy="421484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4643446"/>
            <a:ext cx="7498080" cy="1409696"/>
          </a:xfrm>
        </p:spPr>
        <p:txBody>
          <a:bodyPr>
            <a:normAutofit/>
          </a:bodyPr>
          <a:lstStyle/>
          <a:p>
            <a:pPr fontAlgn="base"/>
            <a:r>
              <a:rPr lang="kk-KZ" sz="2000" dirty="0" smtClean="0">
                <a:latin typeface="Times New Roman" pitchFamily="18" charset="0"/>
                <a:cs typeface="Times New Roman" pitchFamily="18" charset="0"/>
              </a:rPr>
              <a:t>Лимфоциттермен бірігіп моноциттер иммундық жауап әсерленісіне қатысады. Моноцит ісікке, вирустарға қарсы (интерферон) зат, лизоцим, элластаза, коллагенді ыдырататын ферменттерді де шығарады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2770" name="Picture 2" descr="Картинки по запросу лизоцим это"/>
          <p:cNvPicPr>
            <a:picLocks noChangeAspect="1" noChangeArrowheads="1"/>
          </p:cNvPicPr>
          <p:nvPr/>
        </p:nvPicPr>
        <p:blipFill>
          <a:blip r:embed="rId2"/>
          <a:srcRect/>
          <a:stretch>
            <a:fillRect/>
          </a:stretch>
        </p:blipFill>
        <p:spPr bwMode="auto">
          <a:xfrm>
            <a:off x="1071538" y="285728"/>
            <a:ext cx="7715304" cy="407196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274638"/>
            <a:ext cx="5072098" cy="654032"/>
          </a:xfrm>
        </p:spPr>
        <p:txBody>
          <a:bodyPr>
            <a:normAutofit fontScale="90000"/>
          </a:bodyPr>
          <a:lstStyle/>
          <a:p>
            <a:r>
              <a:rPr lang="kk-KZ" dirty="0" smtClean="0">
                <a:latin typeface="Times New Roman" pitchFamily="18" charset="0"/>
                <a:cs typeface="Times New Roman" pitchFamily="18" charset="0"/>
              </a:rPr>
              <a:t>Моноциттер</a:t>
            </a:r>
            <a:endParaRPr lang="kk-KZ"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4350838" cy="4800600"/>
          </a:xfrm>
        </p:spPr>
        <p:txBody>
          <a:bodyPr>
            <a:normAutofit fontScale="85000" lnSpcReduction="20000"/>
          </a:bodyPr>
          <a:lstStyle/>
          <a:p>
            <a:r>
              <a:rPr lang="kk-KZ" sz="2400" b="1" dirty="0" smtClean="0">
                <a:solidFill>
                  <a:srgbClr val="FF0000"/>
                </a:solidFill>
                <a:latin typeface="Times New Roman" pitchFamily="18" charset="0"/>
                <a:cs typeface="Times New Roman" pitchFamily="18" charset="0"/>
              </a:rPr>
              <a:t>Моноциттер </a:t>
            </a:r>
            <a:r>
              <a:rPr lang="kk-KZ" sz="2400" dirty="0" smtClean="0">
                <a:latin typeface="Times New Roman" pitchFamily="18" charset="0"/>
                <a:cs typeface="Times New Roman" pitchFamily="18" charset="0"/>
              </a:rPr>
              <a:t>–саны жағынан аз, бірақ көлемі үлкен иммунды жасушалар. Бұл лейкоциттер ағза үшін бөгде, бөтен заттарды тануға және басқа лейкоциттерді оны тануға үйрететін жасушалар. Қаннан адам тіндеріне миграция жасау қабілеті бар. Қаннан тыс жерде (ағза тіндерінде) пішінін және түрін өзгертіп, макрофагтарға айналады. Макрофагтар қабыну ошағына белсенді түрде жылжып, қабынған тінді тазалауға, өлген жасушалары және инфекцияны жоюға қызмет етеді. Макрофагтардың осындай жұмысы арқасында зақымдалған тіндердің қайта қалпына келу қасиеті пайда болады.</a:t>
            </a:r>
          </a:p>
          <a:p>
            <a:endParaRPr lang="ru-RU" dirty="0"/>
          </a:p>
        </p:txBody>
      </p:sp>
      <p:pic>
        <p:nvPicPr>
          <p:cNvPr id="31746" name="Picture 2" descr="Картинки по запросу моноциты функции"/>
          <p:cNvPicPr>
            <a:picLocks noChangeAspect="1" noChangeArrowheads="1"/>
          </p:cNvPicPr>
          <p:nvPr/>
        </p:nvPicPr>
        <p:blipFill>
          <a:blip r:embed="rId2"/>
          <a:srcRect/>
          <a:stretch>
            <a:fillRect/>
          </a:stretch>
        </p:blipFill>
        <p:spPr bwMode="auto">
          <a:xfrm>
            <a:off x="5715008" y="785795"/>
            <a:ext cx="3286107" cy="2643206"/>
          </a:xfrm>
          <a:prstGeom prst="rect">
            <a:avLst/>
          </a:prstGeom>
          <a:noFill/>
        </p:spPr>
      </p:pic>
      <p:pic>
        <p:nvPicPr>
          <p:cNvPr id="31748" name="Picture 4" descr="Картинки по запросу моноциты функции"/>
          <p:cNvPicPr>
            <a:picLocks noChangeAspect="1" noChangeArrowheads="1"/>
          </p:cNvPicPr>
          <p:nvPr/>
        </p:nvPicPr>
        <p:blipFill>
          <a:blip r:embed="rId3"/>
          <a:srcRect/>
          <a:stretch>
            <a:fillRect/>
          </a:stretch>
        </p:blipFill>
        <p:spPr bwMode="auto">
          <a:xfrm>
            <a:off x="5786446" y="3786190"/>
            <a:ext cx="3214710" cy="278608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428604"/>
            <a:ext cx="7786742" cy="3214710"/>
          </a:xfrm>
        </p:spPr>
        <p:txBody>
          <a:bodyPr>
            <a:normAutofit fontScale="92500" lnSpcReduction="20000"/>
          </a:bodyPr>
          <a:lstStyle/>
          <a:p>
            <a:r>
              <a:rPr lang="ru-RU" dirty="0" smtClean="0"/>
              <a:t> </a:t>
            </a:r>
            <a:r>
              <a:rPr lang="kk-KZ" sz="2400" dirty="0" smtClean="0">
                <a:latin typeface="Times New Roman" pitchFamily="18" charset="0"/>
                <a:cs typeface="Times New Roman" pitchFamily="18" charset="0"/>
              </a:rPr>
              <a:t>Моноциттер - қанның түссіз жасушаларының ішіндегі ең ірісі - диаметрі 12-20 мкм, ядросының пішіні таға тәрізді, цитоплазмасы түйіршіксіз. Моноциттер өте қозғалғыш, бактерияларды тез қармап асады. Дені сау адамның қанында лимфоциттер 25-30%, моноциттер 5-10% болады.Лейкоциттер сүйек кемігінде, лимфа түйіндерінде, айырша безде және көкбауырда түзіледі. Қанда таңертеңгі ашқарында (тамақ ішпегенде) аздау болып, тамақтанғаннан кейін көбейеді. Тіршілік ету ұзақтығы 5-9 тәулік. Эритроциттер сияқты лейкоциттер де көкбауыр мен бауырда жойылады.</a:t>
            </a:r>
            <a:endParaRPr lang="kk-KZ" sz="2400" dirty="0">
              <a:latin typeface="Times New Roman" pitchFamily="18" charset="0"/>
              <a:cs typeface="Times New Roman" pitchFamily="18" charset="0"/>
            </a:endParaRPr>
          </a:p>
        </p:txBody>
      </p:sp>
      <p:sp>
        <p:nvSpPr>
          <p:cNvPr id="4" name="Содержимое 2"/>
          <p:cNvSpPr>
            <a:spLocks noGrp="1"/>
          </p:cNvSpPr>
          <p:nvPr>
            <p:ph type="title"/>
          </p:nvPr>
        </p:nvSpPr>
        <p:spPr/>
        <p:txBody>
          <a:bodyPr>
            <a:normAutofit/>
          </a:bodyPr>
          <a:lstStyle/>
          <a:p>
            <a:r>
              <a:rPr lang="ru-RU" dirty="0" smtClean="0"/>
              <a:t> </a:t>
            </a:r>
            <a:endParaRPr lang="ru-RU" dirty="0"/>
          </a:p>
        </p:txBody>
      </p:sp>
      <p:pic>
        <p:nvPicPr>
          <p:cNvPr id="2050" name="Picture 2" descr="Картинки по запросу моноциты функции"/>
          <p:cNvPicPr>
            <a:picLocks noChangeAspect="1" noChangeArrowheads="1"/>
          </p:cNvPicPr>
          <p:nvPr/>
        </p:nvPicPr>
        <p:blipFill>
          <a:blip r:embed="rId2"/>
          <a:srcRect/>
          <a:stretch>
            <a:fillRect/>
          </a:stretch>
        </p:blipFill>
        <p:spPr bwMode="auto">
          <a:xfrm>
            <a:off x="1214414" y="3857628"/>
            <a:ext cx="7572428" cy="278608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71480"/>
            <a:ext cx="7498080" cy="642942"/>
          </a:xfrm>
        </p:spPr>
        <p:txBody>
          <a:bodyPr>
            <a:normAutofit fontScale="90000"/>
          </a:bodyPr>
          <a:lstStyle/>
          <a:p>
            <a:r>
              <a:rPr lang="kk-KZ" sz="3600" b="1" dirty="0" smtClean="0">
                <a:solidFill>
                  <a:srgbClr val="FF0000"/>
                </a:solidFill>
                <a:latin typeface="Times New Roman" pitchFamily="18" charset="0"/>
                <a:cs typeface="Times New Roman" pitchFamily="18" charset="0"/>
              </a:rPr>
              <a:t>Моноциттердің жоғарылау себебі (моноцитоз) </a:t>
            </a:r>
            <a:r>
              <a:rPr lang="ru-RU" dirty="0" smtClean="0"/>
              <a:t/>
            </a:r>
            <a:br>
              <a:rPr lang="ru-RU" dirty="0" smtClean="0"/>
            </a:br>
            <a:endParaRPr lang="ru-RU" dirty="0"/>
          </a:p>
        </p:txBody>
      </p:sp>
      <p:sp>
        <p:nvSpPr>
          <p:cNvPr id="3" name="Содержимое 2"/>
          <p:cNvSpPr>
            <a:spLocks noGrp="1"/>
          </p:cNvSpPr>
          <p:nvPr>
            <p:ph idx="1"/>
          </p:nvPr>
        </p:nvSpPr>
        <p:spPr>
          <a:xfrm>
            <a:off x="1142976" y="1447800"/>
            <a:ext cx="5214974" cy="4800600"/>
          </a:xfrm>
        </p:spPr>
        <p:txBody>
          <a:bodyPr>
            <a:normAutofit fontScale="92500"/>
          </a:bodyPr>
          <a:lstStyle/>
          <a:p>
            <a:pPr>
              <a:buNone/>
            </a:pPr>
            <a:r>
              <a:rPr lang="kk-KZ" sz="2400" dirty="0" smtClean="0">
                <a:latin typeface="Times New Roman" pitchFamily="18" charset="0"/>
                <a:cs typeface="Times New Roman" pitchFamily="18" charset="0"/>
              </a:rPr>
              <a:t>Вирустар, қарапайымдылар, саңырауқұлақтармен шақырылған инфекциялық аурулар; Жедел қабыну процессінен кейінгі қалыпына келу кезеңі; Спецификалық аурулар: туберкулез, сифилис, бруцеллез, саркоидоз, спецификалық емес жаралық колит; Ревматикалық аурулар (жүйелі қызыл жегі, ревматоидты артрит, түінді периартерит); Қан түзу ағзаларының аурулары (жедел лейкоз, миеломды ауру, лмфогранулематоз); Ософор, тетрахлорэтанмен улану;</a:t>
            </a: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mirpps.ru/fon-dlja-prezentacii/40.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097" name="Rectangle 1"/>
          <p:cNvSpPr>
            <a:spLocks noChangeArrowheads="1"/>
          </p:cNvSpPr>
          <p:nvPr/>
        </p:nvSpPr>
        <p:spPr bwMode="auto">
          <a:xfrm>
            <a:off x="1115616" y="909010"/>
            <a:ext cx="723629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6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kk-KZ" sz="6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Жоспар:</a:t>
            </a:r>
            <a:endParaRPr kumimoji="0" lang="ru-RU" sz="6000" b="1" i="1"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I.Кіріспе </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2C2C2C"/>
                </a:solidFill>
                <a:effectLst/>
                <a:latin typeface="Times New Roman" pitchFamily="18" charset="0"/>
                <a:ea typeface="Calibri" pitchFamily="34" charset="0"/>
                <a:cs typeface="Times New Roman" pitchFamily="18" charset="0"/>
              </a:rPr>
              <a:t>Лимфоцит</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2C2C2C"/>
                </a:solidFill>
                <a:effectLst/>
                <a:latin typeface="Times New Roman" pitchFamily="18" charset="0"/>
                <a:ea typeface="Calibri" pitchFamily="34" charset="0"/>
                <a:cs typeface="Times New Roman" pitchFamily="18" charset="0"/>
              </a:rPr>
              <a:t>II.Негізгі бөлім </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 лимфоцит</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лимфоцит</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2C2C2C"/>
                </a:solidFill>
                <a:effectLst/>
                <a:latin typeface="Times New Roman" pitchFamily="18" charset="0"/>
                <a:ea typeface="Calibri" pitchFamily="34" charset="0"/>
                <a:cs typeface="Times New Roman" pitchFamily="18" charset="0"/>
              </a:rPr>
              <a:t>III.Қорытынды</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2C2C2C"/>
                </a:solidFill>
                <a:effectLst/>
                <a:latin typeface="Times New Roman" pitchFamily="18" charset="0"/>
                <a:ea typeface="Calibri" pitchFamily="34" charset="0"/>
                <a:cs typeface="Times New Roman" pitchFamily="18" charset="0"/>
              </a:rPr>
              <a:t>IV</a:t>
            </a:r>
            <a:r>
              <a:rPr kumimoji="0" lang="ru-RU" sz="3200" b="1" i="1" u="none" strike="noStrike" cap="none" normalizeH="0" baseline="0" dirty="0" smtClean="0">
                <a:ln>
                  <a:noFill/>
                </a:ln>
                <a:solidFill>
                  <a:srgbClr val="2C2C2C"/>
                </a:solidFill>
                <a:effectLst/>
                <a:latin typeface="Times New Roman" pitchFamily="18" charset="0"/>
                <a:ea typeface="Calibri" pitchFamily="34" charset="0"/>
                <a:cs typeface="Times New Roman" pitchFamily="18" charset="0"/>
              </a:rPr>
              <a:t>.</a:t>
            </a:r>
            <a:r>
              <a:rPr kumimoji="0" lang="kk-KZ" sz="3200" b="1" i="1" u="none" strike="noStrike" cap="none" normalizeH="0" baseline="0" dirty="0" smtClean="0">
                <a:ln>
                  <a:noFill/>
                </a:ln>
                <a:solidFill>
                  <a:srgbClr val="2C2C2C"/>
                </a:solidFill>
                <a:effectLst/>
                <a:latin typeface="Times New Roman" pitchFamily="18" charset="0"/>
                <a:ea typeface="Calibri" pitchFamily="34" charset="0"/>
                <a:cs typeface="Times New Roman" pitchFamily="18" charset="0"/>
              </a:rPr>
              <a:t>Пайдаланылған әдебиеттер тізімі</a:t>
            </a:r>
            <a:endParaRPr kumimoji="0" lang="kk-KZ" sz="32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571480"/>
            <a:ext cx="7498080" cy="796908"/>
          </a:xfrm>
        </p:spPr>
        <p:txBody>
          <a:bodyPr>
            <a:normAutofit fontScale="90000"/>
          </a:bodyPr>
          <a:lstStyle/>
          <a:p>
            <a:r>
              <a:rPr lang="kk-KZ" b="1" dirty="0" smtClean="0">
                <a:solidFill>
                  <a:srgbClr val="FF0000"/>
                </a:solidFill>
                <a:latin typeface="Times New Roman" pitchFamily="18" charset="0"/>
                <a:cs typeface="Times New Roman" pitchFamily="18" charset="0"/>
              </a:rPr>
              <a:t>Моноциттердің төмендеу себебі (моноцицитопения). </a:t>
            </a:r>
            <a:r>
              <a:rPr lang="ru-RU" dirty="0" smtClean="0"/>
              <a:t/>
            </a:r>
            <a:br>
              <a:rPr lang="ru-RU" dirty="0" smtClean="0"/>
            </a:br>
            <a:endParaRPr lang="ru-RU" dirty="0"/>
          </a:p>
        </p:txBody>
      </p:sp>
      <p:sp>
        <p:nvSpPr>
          <p:cNvPr id="3" name="Содержимое 2"/>
          <p:cNvSpPr>
            <a:spLocks noGrp="1"/>
          </p:cNvSpPr>
          <p:nvPr>
            <p:ph idx="1"/>
          </p:nvPr>
        </p:nvSpPr>
        <p:spPr>
          <a:xfrm>
            <a:off x="1285852" y="1500174"/>
            <a:ext cx="7498080" cy="1695448"/>
          </a:xfrm>
        </p:spPr>
        <p:txBody>
          <a:bodyPr/>
          <a:lstStyle/>
          <a:p>
            <a:r>
              <a:rPr lang="kk-KZ" sz="2400" dirty="0" smtClean="0">
                <a:latin typeface="Times New Roman" pitchFamily="18" charset="0"/>
                <a:cs typeface="Times New Roman" pitchFamily="18" charset="0"/>
              </a:rPr>
              <a:t>Апластикалылқ анемия, Іріңді процесстер (абсцесс, флегмона, остеомиелит); Босану; Хирургиялық операциядан кейінгі кез; Стероидты препараттарды қабылдау (дексаметазон, преднизолон);</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714356"/>
            <a:ext cx="7072362" cy="5643602"/>
          </a:xfrm>
        </p:spPr>
        <p:txBody>
          <a:bodyPr>
            <a:noAutofit/>
          </a:bodyPr>
          <a:lstStyle/>
          <a:p>
            <a:r>
              <a:rPr lang="ru-RU" sz="2400" dirty="0" smtClean="0">
                <a:latin typeface="Times New Roman" pitchFamily="18" charset="0"/>
                <a:cs typeface="Times New Roman" pitchFamily="18" charset="0"/>
              </a:rPr>
              <a:t>Микрофагтарға немесе полинуклеарлы (көп ядролы) фагоциттерге қанның түйіршікті лейкоциттері жатады. Олардың ядросы бунақ-бунақ  болып, сегменттерге бөлінген, ал цитоплазмасы түйіршіктеніп тұрады. Бұл түйіршіктер - лизосомалар, олар боялған кезде, ә</a:t>
            </a:r>
            <a:r>
              <a:rPr lang="en-US" sz="2400" dirty="0" smtClean="0">
                <a:latin typeface="Times New Roman" pitchFamily="18" charset="0"/>
                <a:cs typeface="Times New Roman" pitchFamily="18" charset="0"/>
              </a:rPr>
              <a:t>cipece </a:t>
            </a:r>
            <a:r>
              <a:rPr lang="ru-RU" sz="2400" dirty="0" smtClean="0">
                <a:latin typeface="Times New Roman" pitchFamily="18" charset="0"/>
                <a:cs typeface="Times New Roman" pitchFamily="18" charset="0"/>
              </a:rPr>
              <a:t>Романовский әдісімен бояғанда, бояуды әрқилы қабылдайды. Бұл қасиеті бойынша түйіршікті лейкоциттер нейтрофилдер, эозинофилдер және базофилдерге бөлінеді. Эозинофилдер қышқыл бояулармен (эозинмен) қызғылт түске, базофилдер негіздік бояулармен (метилен көгімен) көк түске, ал нейтрофилдер метахромазиялық қасиеті бойынша көк бояумен қызғылт-күлгін түске боялады</a:t>
            </a:r>
            <a:endParaRPr lang="ru-RU"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928670"/>
            <a:ext cx="4714908" cy="5357850"/>
          </a:xfrm>
        </p:spPr>
        <p:txBody>
          <a:bodyPr>
            <a:normAutofit/>
          </a:bodyPr>
          <a:lstStyle/>
          <a:p>
            <a:r>
              <a:rPr lang="ru-RU" sz="2000" dirty="0" smtClean="0">
                <a:latin typeface="Times New Roman" pitchFamily="18" charset="0"/>
                <a:cs typeface="Times New Roman" pitchFamily="18" charset="0"/>
              </a:rPr>
              <a:t>Бұндай клас­сификация адамның лейкоциттеріне қатысты да, жануарлар лейкоциттерін зерттегенде б</a:t>
            </a:r>
            <a:r>
              <a:rPr lang="en-US" sz="2000" dirty="0" smtClean="0">
                <a:latin typeface="Times New Roman" pitchFamily="18" charset="0"/>
                <a:cs typeface="Times New Roman" pitchFamily="18" charset="0"/>
              </a:rPr>
              <a:t>ipa</a:t>
            </a:r>
            <a:r>
              <a:rPr lang="ru-RU" sz="2000" dirty="0" smtClean="0">
                <a:latin typeface="Times New Roman" pitchFamily="18" charset="0"/>
                <a:cs typeface="Times New Roman" pitchFamily="18" charset="0"/>
              </a:rPr>
              <a:t>з жаңылыстар туғызады. Мысалы, иттің, мысықтың, шошқаның нейтрофилдері адамдікіндей Романовский әдісі бойынша қызғылт-күлгін түске боялады. Жылқы мен күйісті жануарлардың нейтрофильдері қышқыл бояуларды да, негіздік бояуларды да қабылдайды, ал  құс пен қоянда қышқыл бояуларға бейім болады. Сондықтан жануарлардың нейтрофильдерін арнайы лейкоциттер  немесе гетерофильдер деп  атау ұсынылған.</a:t>
            </a:r>
            <a:endParaRPr lang="ru-RU"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428604"/>
            <a:ext cx="7500990" cy="2928958"/>
          </a:xfrm>
        </p:spPr>
        <p:txBody>
          <a:bodyPr>
            <a:normAutofit fontScale="92500" lnSpcReduction="10000"/>
          </a:bodyPr>
          <a:lstStyle/>
          <a:p>
            <a:r>
              <a:rPr lang="kk-KZ" sz="2400" dirty="0" smtClean="0">
                <a:latin typeface="Times New Roman" pitchFamily="18" charset="0"/>
                <a:cs typeface="Times New Roman" pitchFamily="18" charset="0"/>
              </a:rPr>
              <a:t>Бактерияларға қарсы ең белсенді фагоциттер нейтрофильдер болып табылады. Эозинофилдер паразит инвазиялары мен жүйелі аллергиялық реакциялар кезінде белсенділік көрсетеді. Базофилдер белсенді фагоцит емес. Оларда гистамин, гепарин сияқты қабыну медиаторлары көп болады да, дәнекер ұлпалардың шүйгін торшалары (орысша - тучные клетки) сияқты жіті қабыну реакцияларының өршуінде маңызды роль атқарады.</a:t>
            </a:r>
            <a:endParaRPr lang="kk-KZ"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428604"/>
            <a:ext cx="7498080" cy="1123944"/>
          </a:xfrm>
        </p:spPr>
        <p:txBody>
          <a:bodyPr>
            <a:normAutofit/>
          </a:bodyPr>
          <a:lstStyle/>
          <a:p>
            <a:r>
              <a:rPr lang="ru-RU" sz="2000" dirty="0" smtClean="0">
                <a:latin typeface="Times New Roman" pitchFamily="18" charset="0"/>
                <a:cs typeface="Times New Roman" pitchFamily="18" charset="0"/>
              </a:rPr>
              <a:t>Барлық микрофагтар жедел типт</a:t>
            </a:r>
            <a:r>
              <a:rPr lang="en-US" sz="2000" dirty="0" smtClean="0">
                <a:latin typeface="Times New Roman" pitchFamily="18" charset="0"/>
                <a:cs typeface="Times New Roman" pitchFamily="18" charset="0"/>
              </a:rPr>
              <a:t>i </a:t>
            </a:r>
            <a:r>
              <a:rPr lang="ru-RU" sz="2000" dirty="0" smtClean="0">
                <a:latin typeface="Times New Roman" pitchFamily="18" charset="0"/>
                <a:cs typeface="Times New Roman" pitchFamily="18" charset="0"/>
              </a:rPr>
              <a:t>сезімталдықтың қалыптасуына қатысады да, ыдыраған кезде лизоцим және басқа да микробқа қарсы заттар бөліп шығарады.</a:t>
            </a:r>
            <a:endParaRPr lang="ru-RU" sz="20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3714752"/>
            <a:ext cx="7498080" cy="2357454"/>
          </a:xfrm>
        </p:spPr>
        <p:txBody>
          <a:bodyPr>
            <a:normAutofit fontScale="92500" lnSpcReduction="10000"/>
          </a:bodyPr>
          <a:lstStyle/>
          <a:p>
            <a:r>
              <a:rPr lang="ru-RU" sz="2400" dirty="0" smtClean="0">
                <a:latin typeface="Times New Roman" pitchFamily="18" charset="0"/>
                <a:cs typeface="Times New Roman" pitchFamily="18" charset="0"/>
              </a:rPr>
              <a:t>Макрофагтар немесе мононуклеарлы (б</a:t>
            </a:r>
            <a:r>
              <a:rPr lang="en-US" sz="2400" dirty="0" smtClean="0">
                <a:latin typeface="Times New Roman" pitchFamily="18" charset="0"/>
                <a:cs typeface="Times New Roman" pitchFamily="18" charset="0"/>
              </a:rPr>
              <a:t>ip </a:t>
            </a:r>
            <a:r>
              <a:rPr lang="ru-RU" sz="2400" dirty="0" smtClean="0">
                <a:latin typeface="Times New Roman" pitchFamily="18" charset="0"/>
                <a:cs typeface="Times New Roman" pitchFamily="18" charset="0"/>
              </a:rPr>
              <a:t>ядролы) фагоциттер  құрылысы жағынан полинуклеарлы торшалардан айырмашылығы олардың сегменттелмеген біртұтас торшаның негізгі бөлігін алып жатқан ядросы болады. Осындай ерекшелігі бойынша лимфоциттерді де мононуклеарлы торшалар деп атайтындығын айта кеткен жөн</a:t>
            </a:r>
            <a:endParaRPr lang="ru-RU"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785794"/>
            <a:ext cx="4643470" cy="4800600"/>
          </a:xfrm>
        </p:spPr>
        <p:txBody>
          <a:bodyPr>
            <a:normAutofit fontScale="62500" lnSpcReduction="20000"/>
          </a:bodyPr>
          <a:lstStyle/>
          <a:p>
            <a:r>
              <a:rPr lang="ru-RU" dirty="0" smtClean="0"/>
              <a:t> </a:t>
            </a:r>
            <a:r>
              <a:rPr lang="ru-RU" sz="2900" dirty="0" smtClean="0">
                <a:latin typeface="Times New Roman" pitchFamily="18" charset="0"/>
                <a:cs typeface="Times New Roman" pitchFamily="18" charset="0"/>
              </a:rPr>
              <a:t>Мононуклеарлы фагоциттерге моноциттер мен макрофагтар жатады. Бұлар - мононуклеарлы фагоциттер жүйесінің құрайтын  ұлпаларда бекітілген және көшпенді фагоциттер. Олар ортақ алғызат - промоноциттен туындайды. Промоноцит сүйек майында түзіледі де, бөлінген кезде моноцитке айналып, қанға түседі. Бірнеше сағат қан айналымында болған соң ұлпаларда </a:t>
            </a:r>
            <a:r>
              <a:rPr lang="en-US" sz="2900" dirty="0" smtClean="0">
                <a:latin typeface="Times New Roman" pitchFamily="18" charset="0"/>
                <a:cs typeface="Times New Roman" pitchFamily="18" charset="0"/>
              </a:rPr>
              <a:t>ip</a:t>
            </a:r>
            <a:r>
              <a:rPr lang="ru-RU" sz="2900" dirty="0" smtClean="0">
                <a:latin typeface="Times New Roman" pitchFamily="18" charset="0"/>
                <a:cs typeface="Times New Roman" pitchFamily="18" charset="0"/>
              </a:rPr>
              <a:t>кіл</a:t>
            </a:r>
            <a:r>
              <a:rPr lang="en-US" sz="2900" dirty="0" smtClean="0">
                <a:latin typeface="Times New Roman" pitchFamily="18" charset="0"/>
                <a:cs typeface="Times New Roman" pitchFamily="18" charset="0"/>
              </a:rPr>
              <a:t>i</a:t>
            </a:r>
            <a:r>
              <a:rPr lang="ru-RU" sz="2900" dirty="0" smtClean="0">
                <a:latin typeface="Times New Roman" pitchFamily="18" charset="0"/>
                <a:cs typeface="Times New Roman" pitchFamily="18" charset="0"/>
              </a:rPr>
              <a:t>п, макрофагқа айналады. Бұндай өзгеріс үшін фагоцитоз объекте (бөтен антиген, организмнің өлген торшалары) болуы және оның моноцитпен тұтылуы қажет. Фагоциттің нәтижесінде моноцит әр түрлі ұлпаларда </a:t>
            </a:r>
            <a:r>
              <a:rPr lang="en-US" sz="2900" dirty="0" smtClean="0">
                <a:latin typeface="Times New Roman" pitchFamily="18" charset="0"/>
                <a:cs typeface="Times New Roman" pitchFamily="18" charset="0"/>
              </a:rPr>
              <a:t>ip</a:t>
            </a:r>
            <a:r>
              <a:rPr lang="ru-RU" sz="2900" dirty="0" smtClean="0">
                <a:latin typeface="Times New Roman" pitchFamily="18" charset="0"/>
                <a:cs typeface="Times New Roman" pitchFamily="18" charset="0"/>
              </a:rPr>
              <a:t>к</a:t>
            </a:r>
            <a:r>
              <a:rPr lang="en-US" sz="2900" dirty="0" smtClean="0">
                <a:latin typeface="Times New Roman" pitchFamily="18" charset="0"/>
                <a:cs typeface="Times New Roman" pitchFamily="18" charset="0"/>
              </a:rPr>
              <a:t>i</a:t>
            </a:r>
            <a:r>
              <a:rPr lang="ru-RU" sz="2900" dirty="0" smtClean="0">
                <a:latin typeface="Times New Roman" pitchFamily="18" charset="0"/>
                <a:cs typeface="Times New Roman" pitchFamily="18" charset="0"/>
              </a:rPr>
              <a:t>л</a:t>
            </a:r>
            <a:r>
              <a:rPr lang="en-US" sz="2900" dirty="0" smtClean="0">
                <a:latin typeface="Times New Roman" pitchFamily="18" charset="0"/>
                <a:cs typeface="Times New Roman" pitchFamily="18" charset="0"/>
              </a:rPr>
              <a:t>i</a:t>
            </a:r>
            <a:r>
              <a:rPr lang="ru-RU" sz="2900" dirty="0" smtClean="0">
                <a:latin typeface="Times New Roman" pitchFamily="18" charset="0"/>
                <a:cs typeface="Times New Roman" pitchFamily="18" charset="0"/>
              </a:rPr>
              <a:t>п, мононуклеарлы жасушалар жүйесіне (бұрын ретикулді эндотелий жүйесі деп аталған) жататын макрофаг торшаларына айналады</a:t>
            </a:r>
            <a:endParaRPr lang="ru-RU" sz="29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kk-KZ" sz="2600" dirty="0" smtClean="0">
                <a:latin typeface="Times New Roman" pitchFamily="18" charset="0"/>
                <a:cs typeface="Times New Roman" pitchFamily="18" charset="0"/>
              </a:rPr>
              <a:t> Оларға жататындар: дэнекер ұлпада - гистиоцит, бауырда -Купфер торшасы, өкпеде - альвеола макрофагы, сөл түйіні макрофагы, көкбауыр макрофагы, сүйекте - остеобласт жасушалары, жүйке ұлпасында -микроглия, құрсақ қуысында - перитонеальдік макрофаг, теріде - Лангерганс жасушалары.</a:t>
            </a:r>
          </a:p>
          <a:p>
            <a:r>
              <a:rPr lang="kk-KZ" sz="2600" dirty="0" smtClean="0">
                <a:latin typeface="Times New Roman" pitchFamily="18" charset="0"/>
                <a:cs typeface="Times New Roman" pitchFamily="18" charset="0"/>
              </a:rPr>
              <a:t>Әр түрлі мүшелердегі макрофагтардың функциялық айырмашылығы бо­лады. Мысалы бауырдың Купфер жасушалары негізінен өлген эритроциттерді жояды, ал көкбауыр макрофагтарының белсенділігі бактерияларға бағытталған. Купфер жасушалары көкбауыр макрофагтарымен салыстырғанда антигендік информацияны да нашар сақтайды.</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714356"/>
            <a:ext cx="7498080" cy="2409828"/>
          </a:xfrm>
        </p:spPr>
        <p:txBody>
          <a:bodyPr>
            <a:normAutofit fontScale="85000" lnSpcReduction="20000"/>
          </a:bodyPr>
          <a:lstStyle/>
          <a:p>
            <a:r>
              <a:rPr lang="kk-KZ" sz="2000" dirty="0" smtClean="0">
                <a:latin typeface="Times New Roman" pitchFamily="18" charset="0"/>
                <a:cs typeface="Times New Roman" pitchFamily="18" charset="0"/>
              </a:rPr>
              <a:t>Қабьну ошағында жасушалардың көбею үрдісі басым болған-да оны пролиферативті (продуктивті) қабыну деп атайды. Көбей-ген жергілікті (гистиогенді) және гематогенді (қан арқылы келуші) жасушалар бір жерге топталып немесе жайылмалы күйде сіңіп қала-ды. Олар жасушалық сіңбелерді (инфильтратты) түзеді. Сіңбелер негізінен макрофаг, лимфоцит жөне плазмалық жасушалардан түра-ды. Макрофагтардың даму көзі қандағы моноциттер. Қанмен кел-ген моноциттер әртүрлі ағзаларда отырып қалып, моноцитарлық фагоциттер жүйесін қалыптастырады. Олар: дәнекер тін макро-фагтары, өкпедегі альвеолалық макрофагтар, бауырдағы Купфер жасушалары, лимфа түйіндері мен көкбауырдағы гистиоциттер</a:t>
            </a:r>
            <a:endParaRPr lang="kk-KZ"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kk-KZ" sz="2900" dirty="0" smtClean="0">
                <a:latin typeface="Times New Roman" pitchFamily="18" charset="0"/>
                <a:cs typeface="Times New Roman" pitchFamily="18" charset="0"/>
              </a:rPr>
              <a:t>Аралық (интерстициалдык) қабыну ағзалар тініне (стромасы-на) әр түрлі жасушалардың сіңіп қалуымен сипатталады. Аралық қабыну жедел немесе созылмалы түрде өтеді. Созылмалы түрде қабыну ошағында гистиоцит, моноцит, макрофаг, фибробласт,</a:t>
            </a:r>
          </a:p>
          <a:p>
            <a:r>
              <a:rPr lang="kk-KZ" sz="2900" dirty="0" smtClean="0">
                <a:latin typeface="Times New Roman" pitchFamily="18" charset="0"/>
                <a:cs typeface="Times New Roman" pitchFamily="18" charset="0"/>
              </a:rPr>
              <a:t>фиброцит, лимфоцит, плазмалық жасушаларды көруге болады. Аралық қабыну талшықты дәнекер тіннің көбеюіне яғни склероз үрдісінің дамуына әкеліп соқтырады. Мысалы, пневмосклероз және т.б.</a:t>
            </a:r>
          </a:p>
          <a:p>
            <a:r>
              <a:rPr lang="kk-KZ" sz="2900" dirty="0" smtClean="0">
                <a:latin typeface="Times New Roman" pitchFamily="18" charset="0"/>
                <a:cs typeface="Times New Roman" pitchFamily="18" charset="0"/>
              </a:rPr>
              <a:t>Гранулемалық қабыну көбейген жасушалардың шекараланған кеңістікте жиналып қалуымен ерекшеленеді. Сол жасушалар жи-ынтығын гранулема (туйін) деп атайды.</a:t>
            </a:r>
            <a:r>
              <a:rPr lang="ru-RU" dirty="0" smtClean="0"/>
              <a:t>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Picture 2" descr="C:\Users\my\Desktop\фон\63903594.jpg"/>
          <p:cNvPicPr>
            <a:picLocks noChangeAspect="1" noChangeArrowheads="1"/>
          </p:cNvPicPr>
          <p:nvPr/>
        </p:nvPicPr>
        <p:blipFill>
          <a:blip r:embed="rId2" cstate="print"/>
          <a:srcRect/>
          <a:stretch>
            <a:fillRect/>
          </a:stretch>
        </p:blipFill>
        <p:spPr bwMode="auto">
          <a:xfrm>
            <a:off x="0" y="-4289"/>
            <a:ext cx="9144000" cy="6862289"/>
          </a:xfrm>
          <a:prstGeom prst="rect">
            <a:avLst/>
          </a:prstGeom>
          <a:noFill/>
        </p:spPr>
      </p:pic>
      <p:sp>
        <p:nvSpPr>
          <p:cNvPr id="5" name="Прямоугольник 4"/>
          <p:cNvSpPr/>
          <p:nvPr/>
        </p:nvSpPr>
        <p:spPr>
          <a:xfrm>
            <a:off x="1907704" y="260648"/>
            <a:ext cx="5328592" cy="27363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Лимфада</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болатын</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лейкоциттерді</a:t>
            </a:r>
            <a:r>
              <a:rPr lang="ru-RU" sz="2000" b="1" i="1" dirty="0">
                <a:solidFill>
                  <a:schemeClr val="tx1"/>
                </a:solidFill>
                <a:latin typeface="Times New Roman" pitchFamily="18" charset="0"/>
                <a:cs typeface="Times New Roman" pitchFamily="18" charset="0"/>
              </a:rPr>
              <a:t> — </a:t>
            </a:r>
            <a:r>
              <a:rPr lang="ru-RU" sz="2000" b="1" i="1" dirty="0" err="1">
                <a:solidFill>
                  <a:schemeClr val="tx1"/>
                </a:solidFill>
                <a:latin typeface="Times New Roman" pitchFamily="18" charset="0"/>
                <a:cs typeface="Times New Roman" pitchFamily="18" charset="0"/>
              </a:rPr>
              <a:t>лимфоциттер</a:t>
            </a:r>
            <a:r>
              <a:rPr lang="ru-RU" sz="2000" b="1" i="1" dirty="0">
                <a:solidFill>
                  <a:schemeClr val="tx1"/>
                </a:solidFill>
                <a:latin typeface="Times New Roman" pitchFamily="18" charset="0"/>
                <a:cs typeface="Times New Roman" pitchFamily="18" charset="0"/>
              </a:rPr>
              <a:t>  ( </a:t>
            </a:r>
            <a:r>
              <a:rPr lang="ru-RU" sz="2000" b="1" i="1" u="sng" dirty="0">
                <a:solidFill>
                  <a:schemeClr val="tx1"/>
                </a:solidFill>
                <a:latin typeface="Times New Roman" pitchFamily="18" charset="0"/>
                <a:cs typeface="Times New Roman" pitchFamily="18" charset="0"/>
              </a:rPr>
              <a:t>лимфа</a:t>
            </a:r>
            <a:r>
              <a:rPr lang="ru-RU" sz="2000" b="1" i="1" dirty="0">
                <a:solidFill>
                  <a:schemeClr val="tx1"/>
                </a:solidFill>
                <a:latin typeface="Times New Roman" pitchFamily="18" charset="0"/>
                <a:cs typeface="Times New Roman" pitchFamily="18" charset="0"/>
              </a:rPr>
              <a:t> </a:t>
            </a:r>
            <a:r>
              <a:rPr lang="kk-KZ" sz="2000" b="1" i="1" dirty="0">
                <a:solidFill>
                  <a:schemeClr val="tx1"/>
                </a:solidFill>
                <a:latin typeface="Times New Roman" pitchFamily="18" charset="0"/>
                <a:cs typeface="Times New Roman" pitchFamily="18" charset="0"/>
              </a:rPr>
              <a:t>және</a:t>
            </a:r>
            <a:r>
              <a:rPr lang="ru-RU" sz="2000" b="1" i="1" dirty="0">
                <a:solidFill>
                  <a:schemeClr val="tx1"/>
                </a:solidFill>
                <a:latin typeface="Times New Roman" pitchFamily="18" charset="0"/>
                <a:cs typeface="Times New Roman" pitchFamily="18" charset="0"/>
              </a:rPr>
              <a:t> </a:t>
            </a:r>
            <a:r>
              <a:rPr lang="ru-RU" sz="2000" b="1" i="1" u="sng" dirty="0">
                <a:solidFill>
                  <a:schemeClr val="tx1"/>
                </a:solidFill>
                <a:latin typeface="Times New Roman" pitchFamily="18" charset="0"/>
                <a:cs typeface="Times New Roman" pitchFamily="18" charset="0"/>
              </a:rPr>
              <a:t>греч.</a:t>
            </a:r>
            <a:r>
              <a:rPr lang="ru-RU" sz="2000" b="1" i="1" dirty="0">
                <a:solidFill>
                  <a:schemeClr val="tx1"/>
                </a:solidFill>
                <a:latin typeface="Times New Roman" pitchFamily="18" charset="0"/>
                <a:cs typeface="Times New Roman" pitchFamily="18" charset="0"/>
              </a:rPr>
              <a:t> </a:t>
            </a:r>
            <a:r>
              <a:rPr lang="el-GR" sz="2000" b="1" i="1" dirty="0">
                <a:solidFill>
                  <a:schemeClr val="tx1"/>
                </a:solidFill>
                <a:latin typeface="Times New Roman" pitchFamily="18" charset="0"/>
                <a:cs typeface="Times New Roman" pitchFamily="18" charset="0"/>
              </a:rPr>
              <a:t>κύτος</a:t>
            </a:r>
            <a:r>
              <a:rPr lang="ru-RU" sz="2000" b="1" i="1" dirty="0">
                <a:solidFill>
                  <a:schemeClr val="tx1"/>
                </a:solidFill>
                <a:latin typeface="Times New Roman" pitchFamily="18" charset="0"/>
                <a:cs typeface="Times New Roman" pitchFamily="18" charset="0"/>
              </a:rPr>
              <a:t> — «</a:t>
            </a:r>
            <a:r>
              <a:rPr lang="kk-KZ" sz="2000" b="1" i="1" dirty="0">
                <a:solidFill>
                  <a:schemeClr val="tx1"/>
                </a:solidFill>
                <a:latin typeface="Times New Roman" pitchFamily="18" charset="0"/>
                <a:cs typeface="Times New Roman" pitchFamily="18" charset="0"/>
              </a:rPr>
              <a:t>кең орын</a:t>
            </a:r>
            <a:r>
              <a:rPr lang="ru-RU" sz="2000" b="1" i="1" dirty="0">
                <a:solidFill>
                  <a:schemeClr val="tx1"/>
                </a:solidFill>
                <a:latin typeface="Times New Roman" pitchFamily="18" charset="0"/>
                <a:cs typeface="Times New Roman" pitchFamily="18" charset="0"/>
              </a:rPr>
              <a:t>», здесь — «</a:t>
            </a:r>
            <a:r>
              <a:rPr lang="ru-RU" sz="2000" b="1" i="1" u="sng" dirty="0">
                <a:solidFill>
                  <a:schemeClr val="tx1"/>
                </a:solidFill>
                <a:latin typeface="Times New Roman" pitchFamily="18" charset="0"/>
                <a:cs typeface="Times New Roman" pitchFamily="18" charset="0"/>
              </a:rPr>
              <a:t>клетка</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деп</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атайды</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Лейкоциттерд</a:t>
            </a:r>
            <a:r>
              <a:rPr lang="kk-KZ" sz="2000" b="1" i="1" dirty="0">
                <a:solidFill>
                  <a:schemeClr val="tx1"/>
                </a:solidFill>
                <a:latin typeface="Times New Roman" pitchFamily="18" charset="0"/>
                <a:cs typeface="Times New Roman" pitchFamily="18" charset="0"/>
              </a:rPr>
              <a:t>ің</a:t>
            </a:r>
            <a:r>
              <a:rPr lang="ru-RU" sz="2000" b="1" i="1" dirty="0">
                <a:solidFill>
                  <a:schemeClr val="tx1"/>
                </a:solidFill>
                <a:latin typeface="Times New Roman" pitchFamily="18" charset="0"/>
                <a:cs typeface="Times New Roman" pitchFamily="18" charset="0"/>
              </a:rPr>
              <a:t> 20-40%</a:t>
            </a:r>
            <a:r>
              <a:rPr lang="kk-KZ" sz="2000" b="1" i="1" dirty="0">
                <a:solidFill>
                  <a:schemeClr val="tx1"/>
                </a:solidFill>
                <a:latin typeface="Times New Roman" pitchFamily="18" charset="0"/>
                <a:cs typeface="Times New Roman" pitchFamily="18" charset="0"/>
              </a:rPr>
              <a:t>ын құрайды. </a:t>
            </a:r>
            <a:r>
              <a:rPr lang="ru-RU" sz="2000" b="1" i="1" dirty="0">
                <a:solidFill>
                  <a:schemeClr val="tx1"/>
                </a:solidFill>
                <a:latin typeface="Times New Roman" pitchFamily="18" charset="0"/>
                <a:cs typeface="Times New Roman" pitchFamily="18" charset="0"/>
              </a:rPr>
              <a:t> Лимфоцит — </a:t>
            </a:r>
            <a:r>
              <a:rPr lang="ru-RU" sz="2000" b="1" i="1" dirty="0" err="1">
                <a:solidFill>
                  <a:schemeClr val="tx1"/>
                </a:solidFill>
                <a:latin typeface="Times New Roman" pitchFamily="18" charset="0"/>
                <a:cs typeface="Times New Roman" pitchFamily="18" charset="0"/>
              </a:rPr>
              <a:t>лейкоциттің бауырда</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түзілетін түйіршіксіз түрі</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Адамның барлық лейкоциттерінің </a:t>
            </a:r>
            <a:r>
              <a:rPr lang="ru-RU" sz="2000" b="1" i="1" dirty="0">
                <a:solidFill>
                  <a:schemeClr val="tx1"/>
                </a:solidFill>
                <a:latin typeface="Times New Roman" pitchFamily="18" charset="0"/>
                <a:cs typeface="Times New Roman" pitchFamily="18" charset="0"/>
              </a:rPr>
              <a:t>18-30%-ын </a:t>
            </a:r>
            <a:r>
              <a:rPr lang="ru-RU" sz="2000" b="1" i="1" dirty="0" err="1">
                <a:solidFill>
                  <a:schemeClr val="tx1"/>
                </a:solidFill>
                <a:latin typeface="Times New Roman" pitchFamily="18" charset="0"/>
                <a:cs typeface="Times New Roman" pitchFamily="18" charset="0"/>
              </a:rPr>
              <a:t>құрайды</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Лимфоциттер</a:t>
            </a:r>
            <a:r>
              <a:rPr lang="ru-RU" sz="2000" b="1" i="1" dirty="0">
                <a:solidFill>
                  <a:schemeClr val="tx1"/>
                </a:solidFill>
                <a:latin typeface="Times New Roman" pitchFamily="18" charset="0"/>
                <a:cs typeface="Times New Roman" pitchFamily="18" charset="0"/>
              </a:rPr>
              <a:t> — </a:t>
            </a:r>
            <a:r>
              <a:rPr lang="ru-RU" sz="2000" b="1" i="1" dirty="0" err="1">
                <a:solidFill>
                  <a:schemeClr val="tx1"/>
                </a:solidFill>
                <a:latin typeface="Times New Roman" pitchFamily="18" charset="0"/>
                <a:cs typeface="Times New Roman" pitchFamily="18" charset="0"/>
              </a:rPr>
              <a:t>ұсақ, диаметрі</a:t>
            </a:r>
            <a:r>
              <a:rPr lang="ru-RU" sz="2000" b="1" i="1" dirty="0">
                <a:solidFill>
                  <a:schemeClr val="tx1"/>
                </a:solidFill>
                <a:latin typeface="Times New Roman" pitchFamily="18" charset="0"/>
                <a:cs typeface="Times New Roman" pitchFamily="18" charset="0"/>
              </a:rPr>
              <a:t> 8-10 мкм.</a:t>
            </a:r>
          </a:p>
        </p:txBody>
      </p:sp>
      <p:pic>
        <p:nvPicPr>
          <p:cNvPr id="15362" name="Picture 2" descr="http://slavs.org.ua/img/zdrava/leykocity/lymphocyte_t.jpg"/>
          <p:cNvPicPr>
            <a:picLocks noChangeAspect="1" noChangeArrowheads="1"/>
          </p:cNvPicPr>
          <p:nvPr/>
        </p:nvPicPr>
        <p:blipFill>
          <a:blip r:embed="rId3" cstate="print"/>
          <a:srcRect/>
          <a:stretch>
            <a:fillRect/>
          </a:stretch>
        </p:blipFill>
        <p:spPr bwMode="auto">
          <a:xfrm>
            <a:off x="0" y="3181349"/>
            <a:ext cx="4000500" cy="36766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364" name="Picture 4" descr="http://medvesti.com/uploads/posts/2011-06/1308235044_rakovaya-kletka.jpg"/>
          <p:cNvPicPr>
            <a:picLocks noChangeAspect="1" noChangeArrowheads="1"/>
          </p:cNvPicPr>
          <p:nvPr/>
        </p:nvPicPr>
        <p:blipFill>
          <a:blip r:embed="rId4" cstate="print"/>
          <a:srcRect/>
          <a:stretch>
            <a:fillRect/>
          </a:stretch>
        </p:blipFill>
        <p:spPr bwMode="auto">
          <a:xfrm>
            <a:off x="4067944" y="3140968"/>
            <a:ext cx="4762500" cy="37170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Выгнутая вправо стрелка 7"/>
          <p:cNvSpPr/>
          <p:nvPr/>
        </p:nvSpPr>
        <p:spPr>
          <a:xfrm>
            <a:off x="7452320" y="548680"/>
            <a:ext cx="1691680" cy="2304256"/>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928670"/>
            <a:ext cx="5000660" cy="4800600"/>
          </a:xfrm>
        </p:spPr>
        <p:txBody>
          <a:bodyPr>
            <a:normAutofit fontScale="92500" lnSpcReduction="20000"/>
          </a:bodyPr>
          <a:lstStyle/>
          <a:p>
            <a:r>
              <a:rPr lang="kk-KZ" sz="2000" dirty="0" smtClean="0">
                <a:latin typeface="Times New Roman" pitchFamily="18" charset="0"/>
                <a:cs typeface="Times New Roman" pitchFamily="18" charset="0"/>
              </a:rPr>
              <a:t>Гранулемалар түзілуі бірнеше кезеңде өтеді: 1) қабыну ошағында жас (гематогендік) моноциттердің жиналуы; 2) моноциттердің пісіп жетіліп, макро-фагтарға айналуы және сол жерде макрофагтық гранулеманың түзілуі; 3) макрофагтардың әрі қарай жетілуінен эпителиоидтық грануле-малардың пайда болуы; 4) эпителиоидтық жасушалардың бірігуі нәтижесіңде алып жасушалық гранулемалардың түзілуі. Алып жа-сушалардың цитоплазмасында ондаған ядролар болады, туберкулездік қабынуда ядролары жасуша цитоплазмасының шетінде көрінеді (Пирогов-Лангханс жасушалары), ал жат дене-лер гранулемасында болатын алып жасушалардың ядролары цитоп-лазмада ретсіз немесе ортасында орналасады.</a:t>
            </a:r>
            <a:endParaRPr lang="kk-KZ" sz="20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kk-KZ" b="1" dirty="0" smtClean="0">
                <a:latin typeface="Times New Roman" pitchFamily="18" charset="0"/>
                <a:cs typeface="Times New Roman" pitchFamily="18" charset="0"/>
              </a:rPr>
              <a:t>Пайданылған әдебиеттер тізімі</a:t>
            </a:r>
            <a:endParaRPr lang="kk-KZ"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kk-KZ" dirty="0" smtClean="0">
                <a:latin typeface="Times New Roman" pitchFamily="18" charset="0"/>
                <a:cs typeface="Times New Roman" pitchFamily="18" charset="0"/>
              </a:rPr>
              <a:t>Сайдолдаұлы Т. « Індеттану» Алматы,1993ж. (255-260б).</a:t>
            </a:r>
          </a:p>
          <a:p>
            <a:r>
              <a:rPr lang="kk-KZ" dirty="0" smtClean="0">
                <a:latin typeface="Times New Roman" pitchFamily="18" charset="0"/>
                <a:cs typeface="Times New Roman" pitchFamily="18" charset="0"/>
              </a:rPr>
              <a:t>Сайдулдин Т. «Ветеринариялық індеттану» Алматы, І999ж.(125-127б).</a:t>
            </a:r>
          </a:p>
          <a:p>
            <a:r>
              <a:rPr lang="kk-KZ" dirty="0" smtClean="0">
                <a:latin typeface="Times New Roman" pitchFamily="18" charset="0"/>
                <a:cs typeface="Times New Roman" pitchFamily="18" charset="0"/>
              </a:rPr>
              <a:t>Қасымов Е.  «Бірнеше түлікке ортақ жұқпалы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ауруларды балау және күресу шаралары»  Алматы 1992ж.(200-205б).</a:t>
            </a:r>
          </a:p>
          <a:p>
            <a:r>
              <a:rPr lang="ru-RU" dirty="0" smtClean="0"/>
              <a:t/>
            </a:r>
            <a:br>
              <a:rPr lang="ru-RU" dirty="0" smtClean="0"/>
            </a:b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1643042" y="1857364"/>
            <a:ext cx="6715204" cy="2428892"/>
          </a:xfrm>
        </p:spPr>
        <p:txBody>
          <a:bodyPr>
            <a:normAutofit/>
          </a:bodyPr>
          <a:lstStyle/>
          <a:p>
            <a:r>
              <a:rPr lang="kk-KZ" sz="60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Назарларыңызға рахмет!</a:t>
            </a:r>
            <a:endParaRPr lang="ru-RU" sz="60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my\Desktop\фон\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16385" name="Rectangle 1"/>
          <p:cNvSpPr>
            <a:spLocks noChangeArrowheads="1"/>
          </p:cNvSpPr>
          <p:nvPr/>
        </p:nvSpPr>
        <p:spPr bwMode="auto">
          <a:xfrm>
            <a:off x="0" y="692696"/>
            <a:ext cx="536408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Лимфа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сыртқы және ішкі</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әсерлерге өте сезімтал</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Рентген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сәулесінің әсерінен лимфоциттер</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тез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жойылады</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Егер</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ағзаға қалқанша бездің гормонын</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жіберсе</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лимфоциттердің </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саны </a:t>
            </a:r>
            <a:r>
              <a:rPr kumimoji="0" lang="ru-RU" sz="20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көбейеді</a:t>
            </a:r>
            <a:r>
              <a:rPr kumimoji="0" lang="ru-RU"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Лимфоцит ересек адамдарда 10,12, жалпы салмағы 1,5 кг лимфоциттер болады. Лимфоциттердің басқа лейкоциттерден айырмашылығы олар қаг тамырларынан шығып тканьдерге ғана шығып қоймай, қайтадан қанға келіп түседі. Олар басқаларына қарағанда ұзақ уақыт 20 жылдан аса, кейбіреулері өмір бойы тіршілік етеді. </a:t>
            </a:r>
            <a:endParaRPr kumimoji="0" lang="kk-KZ" sz="20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6387" name="Picture 3" descr="http://moikompas.ru/img/compas/2009-11-01/immunnnaya_sistema_protiv_opuhol/38220571.jpg"/>
          <p:cNvPicPr>
            <a:picLocks noChangeAspect="1" noChangeArrowheads="1"/>
          </p:cNvPicPr>
          <p:nvPr/>
        </p:nvPicPr>
        <p:blipFill>
          <a:blip r:embed="rId3" cstate="print"/>
          <a:srcRect/>
          <a:stretch>
            <a:fillRect/>
          </a:stretch>
        </p:blipFill>
        <p:spPr bwMode="auto">
          <a:xfrm>
            <a:off x="5436096" y="260648"/>
            <a:ext cx="3333750" cy="2952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389" name="Picture 5" descr="http://go4.imgsmail.ru/imgpreview?key=6279a711269a8af6&amp;mb=imgdb_preview_770"/>
          <p:cNvPicPr>
            <a:picLocks noChangeAspect="1" noChangeArrowheads="1"/>
          </p:cNvPicPr>
          <p:nvPr/>
        </p:nvPicPr>
        <p:blipFill>
          <a:blip r:embed="rId4" cstate="print"/>
          <a:srcRect/>
          <a:stretch>
            <a:fillRect/>
          </a:stretch>
        </p:blipFill>
        <p:spPr bwMode="auto">
          <a:xfrm>
            <a:off x="5508104" y="3284984"/>
            <a:ext cx="3439439" cy="3384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my\Desktop\фон\images (10).jpg"/>
          <p:cNvPicPr>
            <a:picLocks noChangeAspect="1" noChangeArrowheads="1"/>
          </p:cNvPicPr>
          <p:nvPr/>
        </p:nvPicPr>
        <p:blipFill>
          <a:blip r:embed="rId2" cstate="print"/>
          <a:srcRect/>
          <a:stretch>
            <a:fillRect/>
          </a:stretch>
        </p:blipFill>
        <p:spPr bwMode="auto">
          <a:xfrm>
            <a:off x="0" y="0"/>
            <a:ext cx="9144000" cy="6849174"/>
          </a:xfrm>
          <a:prstGeom prst="rect">
            <a:avLst/>
          </a:prstGeom>
          <a:noFill/>
        </p:spPr>
      </p:pic>
      <p:sp>
        <p:nvSpPr>
          <p:cNvPr id="17409" name="Rectangle 1"/>
          <p:cNvSpPr>
            <a:spLocks noChangeArrowheads="1"/>
          </p:cNvSpPr>
          <p:nvPr/>
        </p:nvSpPr>
        <p:spPr bwMode="auto">
          <a:xfrm>
            <a:off x="3491880" y="3212976"/>
            <a:ext cx="5436096" cy="34778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Лимфоцит ағзада ең басты иммундық жүйе болып табылады. Сонымен қатар өзіндік бақылау жауап беруші клетка. Бөгде заттардан қорғау мен ішкі ортаның генетикалық тұрақтылығын сақтайды. Тағыда бір таң қаларлық қасиет өздеріндегі ерекше рецепторлар көмегімен өзінікін және бөгделерді ажырата біледі. Қорғаушы антиденелер түзеді, бөгде клеткаларды жояды. Транспланттың күшімен тартылу реакциясын қамтамасыз етеді.</a:t>
            </a:r>
            <a:endParaRPr kumimoji="0" lang="kk-KZ" sz="20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411" name="Picture 3" descr="http://meduniver.com/Medical/Microbiology/Img/663.jpg"/>
          <p:cNvPicPr>
            <a:picLocks noChangeAspect="1" noChangeArrowheads="1"/>
          </p:cNvPicPr>
          <p:nvPr/>
        </p:nvPicPr>
        <p:blipFill>
          <a:blip r:embed="rId3" cstate="print"/>
          <a:srcRect/>
          <a:stretch>
            <a:fillRect/>
          </a:stretch>
        </p:blipFill>
        <p:spPr bwMode="auto">
          <a:xfrm>
            <a:off x="0" y="3140968"/>
            <a:ext cx="3419871" cy="3717032"/>
          </a:xfrm>
          <a:prstGeom prst="ellipse">
            <a:avLst/>
          </a:prstGeom>
          <a:ln>
            <a:noFill/>
          </a:ln>
          <a:effectLst>
            <a:softEdge rad="112500"/>
          </a:effectLst>
        </p:spPr>
      </p:pic>
      <p:pic>
        <p:nvPicPr>
          <p:cNvPr id="17413" name="Picture 5" descr="http://go3.imgsmail.ru/imgpreview?key=334f333a66a2f00b&amp;mb=imgdb_preview_828"/>
          <p:cNvPicPr>
            <a:picLocks noChangeAspect="1" noChangeArrowheads="1"/>
          </p:cNvPicPr>
          <p:nvPr/>
        </p:nvPicPr>
        <p:blipFill>
          <a:blip r:embed="rId4" cstate="print"/>
          <a:srcRect/>
          <a:stretch>
            <a:fillRect/>
          </a:stretch>
        </p:blipFill>
        <p:spPr bwMode="auto">
          <a:xfrm>
            <a:off x="0" y="188640"/>
            <a:ext cx="3923928" cy="2938699"/>
          </a:xfrm>
          <a:prstGeom prst="ellipse">
            <a:avLst/>
          </a:prstGeom>
          <a:ln>
            <a:noFill/>
          </a:ln>
          <a:effectLst>
            <a:softEdge rad="112500"/>
          </a:effectLst>
        </p:spPr>
      </p:pic>
      <p:pic>
        <p:nvPicPr>
          <p:cNvPr id="17415" name="Picture 7" descr="http://hepatoblastoma.ru/wp-content/uploads/2011/09/t-kletka1.jpg"/>
          <p:cNvPicPr>
            <a:picLocks noChangeAspect="1" noChangeArrowheads="1"/>
          </p:cNvPicPr>
          <p:nvPr/>
        </p:nvPicPr>
        <p:blipFill>
          <a:blip r:embed="rId5" cstate="print"/>
          <a:srcRect/>
          <a:stretch>
            <a:fillRect/>
          </a:stretch>
        </p:blipFill>
        <p:spPr bwMode="auto">
          <a:xfrm>
            <a:off x="4067944" y="0"/>
            <a:ext cx="4762500" cy="3240360"/>
          </a:xfrm>
          <a:prstGeom prst="ellipse">
            <a:avLst/>
          </a:prstGeom>
          <a:ln>
            <a:noFill/>
          </a:ln>
          <a:effectLst>
            <a:softEdge rad="112500"/>
          </a:effectLst>
        </p:spPr>
      </p:pic>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my\Desktop\фон\images (10).jpg"/>
          <p:cNvPicPr>
            <a:picLocks noChangeAspect="1" noChangeArrowheads="1"/>
          </p:cNvPicPr>
          <p:nvPr/>
        </p:nvPicPr>
        <p:blipFill>
          <a:blip r:embed="rId2" cstate="print"/>
          <a:srcRect/>
          <a:stretch>
            <a:fillRect/>
          </a:stretch>
        </p:blipFill>
        <p:spPr bwMode="auto">
          <a:xfrm>
            <a:off x="0" y="0"/>
            <a:ext cx="9144000" cy="6849174"/>
          </a:xfrm>
          <a:prstGeom prst="rect">
            <a:avLst/>
          </a:prstGeom>
          <a:noFill/>
        </p:spPr>
      </p:pic>
      <p:sp>
        <p:nvSpPr>
          <p:cNvPr id="5" name="Выноска со стрелкой вниз 4"/>
          <p:cNvSpPr/>
          <p:nvPr/>
        </p:nvSpPr>
        <p:spPr>
          <a:xfrm>
            <a:off x="1043608" y="188640"/>
            <a:ext cx="6264696" cy="1800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8433" name="Rectangle 1"/>
          <p:cNvSpPr>
            <a:spLocks noChangeArrowheads="1"/>
          </p:cNvSpPr>
          <p:nvPr/>
        </p:nvSpPr>
        <p:spPr bwMode="auto">
          <a:xfrm>
            <a:off x="1187624" y="332656"/>
            <a:ext cx="57606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Барлық лимфоциттер Т-лимфоиттер (тимус тәуелді), В -лимфоциттер (бурса тәуелді), нөлдік лимфоциттер деп үш топқа бөлінеді.</a:t>
            </a:r>
            <a:endParaRPr kumimoji="0" lang="kk-KZ" sz="20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7" name="Picture 5" descr="http://medkarta.com/pic/md/20110407142827.jpg"/>
          <p:cNvPicPr>
            <a:picLocks noChangeAspect="1" noChangeArrowheads="1"/>
          </p:cNvPicPr>
          <p:nvPr/>
        </p:nvPicPr>
        <p:blipFill>
          <a:blip r:embed="rId3" cstate="print"/>
          <a:srcRect/>
          <a:stretch>
            <a:fillRect/>
          </a:stretch>
        </p:blipFill>
        <p:spPr bwMode="auto">
          <a:xfrm>
            <a:off x="0" y="1484784"/>
            <a:ext cx="4608512" cy="3384376"/>
          </a:xfrm>
          <a:prstGeom prst="ellipse">
            <a:avLst/>
          </a:prstGeom>
          <a:ln>
            <a:noFill/>
          </a:ln>
          <a:effectLst>
            <a:softEdge rad="112500"/>
          </a:effectLst>
        </p:spPr>
      </p:pic>
      <p:pic>
        <p:nvPicPr>
          <p:cNvPr id="18439" name="Picture 7" descr="http://bone-surgery.ru/images/uploads/stvolovye_kletki.jpg"/>
          <p:cNvPicPr>
            <a:picLocks noChangeAspect="1" noChangeArrowheads="1"/>
          </p:cNvPicPr>
          <p:nvPr/>
        </p:nvPicPr>
        <p:blipFill>
          <a:blip r:embed="rId4" cstate="print"/>
          <a:srcRect/>
          <a:stretch>
            <a:fillRect/>
          </a:stretch>
        </p:blipFill>
        <p:spPr bwMode="auto">
          <a:xfrm>
            <a:off x="5111552" y="1412776"/>
            <a:ext cx="4032448" cy="3024336"/>
          </a:xfrm>
          <a:prstGeom prst="ellipse">
            <a:avLst/>
          </a:prstGeom>
          <a:ln>
            <a:noFill/>
          </a:ln>
          <a:effectLst>
            <a:softEdge rad="112500"/>
          </a:effectLst>
        </p:spPr>
      </p:pic>
      <p:pic>
        <p:nvPicPr>
          <p:cNvPr id="18441" name="Picture 9" descr="http://www.detzdrav.com/img/immunitet2.png"/>
          <p:cNvPicPr>
            <a:picLocks noChangeAspect="1" noChangeArrowheads="1"/>
          </p:cNvPicPr>
          <p:nvPr/>
        </p:nvPicPr>
        <p:blipFill>
          <a:blip r:embed="rId5" cstate="print"/>
          <a:srcRect/>
          <a:stretch>
            <a:fillRect/>
          </a:stretch>
        </p:blipFill>
        <p:spPr bwMode="auto">
          <a:xfrm>
            <a:off x="2843808" y="3981449"/>
            <a:ext cx="4762500" cy="2876551"/>
          </a:xfrm>
          <a:prstGeom prst="ellipse">
            <a:avLst/>
          </a:prstGeom>
          <a:ln>
            <a:noFill/>
          </a:ln>
          <a:effectLst>
            <a:softEdge rad="112500"/>
          </a:effectLst>
        </p:spPr>
      </p:pic>
      <p:sp>
        <p:nvSpPr>
          <p:cNvPr id="11" name="Выгнутая влево стрелка 10"/>
          <p:cNvSpPr/>
          <p:nvPr/>
        </p:nvSpPr>
        <p:spPr>
          <a:xfrm>
            <a:off x="323528" y="4869160"/>
            <a:ext cx="1800200" cy="1440160"/>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2" name="Выгнутая вправо стрелка 11"/>
          <p:cNvSpPr/>
          <p:nvPr/>
        </p:nvSpPr>
        <p:spPr>
          <a:xfrm>
            <a:off x="7703840" y="4653136"/>
            <a:ext cx="1440160" cy="1800200"/>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http://go2.imgsmail.ru/imgpreview?key=4238c3d318317903&amp;mb=imgdb_preview_1662"/>
          <p:cNvPicPr>
            <a:picLocks noChangeAspect="1" noChangeArrowheads="1"/>
          </p:cNvPicPr>
          <p:nvPr/>
        </p:nvPicPr>
        <p:blipFill>
          <a:blip r:embed="rId2" cstate="print"/>
          <a:srcRect/>
          <a:stretch>
            <a:fillRect/>
          </a:stretch>
        </p:blipFill>
        <p:spPr bwMode="auto">
          <a:xfrm>
            <a:off x="0" y="0"/>
            <a:ext cx="9144000" cy="6672883"/>
          </a:xfrm>
          <a:prstGeom prst="rect">
            <a:avLst/>
          </a:prstGeom>
          <a:noFill/>
        </p:spPr>
      </p:pic>
      <p:sp>
        <p:nvSpPr>
          <p:cNvPr id="19457" name="Rectangle 1"/>
          <p:cNvSpPr>
            <a:spLocks noChangeArrowheads="1"/>
          </p:cNvSpPr>
          <p:nvPr/>
        </p:nvSpPr>
        <p:spPr bwMode="auto">
          <a:xfrm>
            <a:off x="0" y="4611231"/>
            <a:ext cx="8532440"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Т - лимфоциттер</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Сүйектің қызыл кемігінде клетка негізін салушылардан шығып, айрықша безге тимус бөлініп, содан кейін лимфа түйіндерінде, көкбауырға немесе қан құрамына өтіп айналыста, қозғалыста болады. Сөйтіп, олар барлық лимфоциттердің 40-70% ын құрайды.</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Т -лимфоциттердің де бірнеше түрлері бар, олардың атқаратын қызметі әртүрлі. </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9" name="Picture 3" descr="http://xn--e1aogju.xn--p1ai/upload/sx/135/preview/185.jpg"/>
          <p:cNvPicPr>
            <a:picLocks noChangeAspect="1" noChangeArrowheads="1"/>
          </p:cNvPicPr>
          <p:nvPr/>
        </p:nvPicPr>
        <p:blipFill>
          <a:blip r:embed="rId3" cstate="print"/>
          <a:srcRect/>
          <a:stretch>
            <a:fillRect/>
          </a:stretch>
        </p:blipFill>
        <p:spPr bwMode="auto">
          <a:xfrm>
            <a:off x="0" y="0"/>
            <a:ext cx="8820472" cy="45167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http://s009.radikal.ru/i309/1010/93/376b561ac019t.jpg"/>
          <p:cNvPicPr>
            <a:picLocks noChangeAspect="1" noChangeArrowheads="1"/>
          </p:cNvPicPr>
          <p:nvPr/>
        </p:nvPicPr>
        <p:blipFill>
          <a:blip r:embed="rId2" cstate="print"/>
          <a:srcRect/>
          <a:stretch>
            <a:fillRect/>
          </a:stretch>
        </p:blipFill>
        <p:spPr bwMode="auto">
          <a:xfrm>
            <a:off x="0" y="0"/>
            <a:ext cx="9144000" cy="6973824"/>
          </a:xfrm>
          <a:prstGeom prst="rect">
            <a:avLst/>
          </a:prstGeom>
          <a:noFill/>
        </p:spPr>
      </p:pic>
      <p:sp>
        <p:nvSpPr>
          <p:cNvPr id="20481" name="Rectangle 1"/>
          <p:cNvSpPr>
            <a:spLocks noChangeArrowheads="1"/>
          </p:cNvSpPr>
          <p:nvPr/>
        </p:nvSpPr>
        <p:spPr bwMode="auto">
          <a:xfrm>
            <a:off x="323528" y="404664"/>
            <a:ext cx="4932040"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Хелпер клетка комплексті</a:t>
            </a:r>
            <a:r>
              <a:rPr kumimoji="0" lang="kk-KZ"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В - лимфоциттермен байланысып, оларды плазмалық клеткаға ауыстырады.</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2627784" y="1628800"/>
            <a:ext cx="6120680" cy="25545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Супрессорлы клеткалар </a:t>
            </a:r>
            <a:r>
              <a:rPr kumimoji="0" lang="kk-KZ" sz="200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тежеуші клеткалар десекте болады. Бұл клеткалар В лимфоциттердің шамадан тыс реакциясын тежейді. Басқа лимфоциттердің арақатынастарының тұрақтылығын сақтауға қатысады. Бөгде клеткалармен қосылып, оларды бүлдіріп жойып отырады. Ісік клеткаларын, бөгде транспланттарды, мутантты  клетканы жоя отырып, генетикалық тепе теңдікті сақтайды. </a:t>
            </a:r>
            <a:endParaRPr kumimoji="0" lang="kk-KZ" sz="200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83" name="Rectangle 3"/>
          <p:cNvSpPr>
            <a:spLocks noChangeArrowheads="1"/>
          </p:cNvSpPr>
          <p:nvPr/>
        </p:nvSpPr>
        <p:spPr bwMode="auto">
          <a:xfrm>
            <a:off x="251520" y="4581128"/>
            <a:ext cx="6264696" cy="19389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Киллер клетканың</a:t>
            </a:r>
            <a:r>
              <a:rPr kumimoji="0" lang="kk-KZ"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біреуі бір бөгде клетканы жойып отырады. Киллер клеткалар иммундықмедиаторлар немеесе лимфокиндер бөледі. Бұл лимфокиндер лизсомдық ферменттерді активтендіріп немесе макрофагтардың көмегімен бөгде клеткаларды жойып отырады. </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Стрелка вниз 7"/>
          <p:cNvSpPr/>
          <p:nvPr/>
        </p:nvSpPr>
        <p:spPr>
          <a:xfrm>
            <a:off x="467544" y="1628800"/>
            <a:ext cx="1872208" cy="223224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Стрелка вниз 8"/>
          <p:cNvSpPr/>
          <p:nvPr/>
        </p:nvSpPr>
        <p:spPr>
          <a:xfrm>
            <a:off x="6300192" y="404664"/>
            <a:ext cx="1584176" cy="122413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Стрелка вниз 10"/>
          <p:cNvSpPr/>
          <p:nvPr/>
        </p:nvSpPr>
        <p:spPr>
          <a:xfrm>
            <a:off x="6948264" y="4941168"/>
            <a:ext cx="1584176" cy="122413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148</TotalTime>
  <Words>1838</Words>
  <Application>Microsoft Office PowerPoint</Application>
  <PresentationFormat>Экран (4:3)</PresentationFormat>
  <Paragraphs>87</Paragraphs>
  <Slides>42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42</vt:i4>
      </vt:variant>
    </vt:vector>
  </HeadingPairs>
  <TitlesOfParts>
    <vt:vector size="50" baseType="lpstr">
      <vt:lpstr>Arial</vt:lpstr>
      <vt:lpstr>Calibri</vt:lpstr>
      <vt:lpstr>Corbel</vt:lpstr>
      <vt:lpstr>Gill Sans MT</vt:lpstr>
      <vt:lpstr>Times New Roman</vt:lpstr>
      <vt:lpstr>Verdana</vt:lpstr>
      <vt:lpstr>Wingdings 2</vt:lpstr>
      <vt:lpstr>Солнцестояние</vt:lpstr>
      <vt:lpstr>ЛЕКЦИЯ -5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Әл-Фараби атындағы Қазақ Ұлттық Университеті Биология және биотехнология факультеті. </vt:lpstr>
      <vt:lpstr>Презентация PowerPoint</vt:lpstr>
      <vt:lpstr>Моноциттер.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Моноциттер</vt:lpstr>
      <vt:lpstr> </vt:lpstr>
      <vt:lpstr>Моноциттердің жоғарылау себебі (моноцитоз)  </vt:lpstr>
      <vt:lpstr>Моноциттердің төмендеу себебі (моноцицитопения).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Пайданылған әдебиеттер тізімі</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Zero01</dc:creator>
  <cp:lastModifiedBy>Атанбаева Гулшат</cp:lastModifiedBy>
  <cp:revision>18</cp:revision>
  <dcterms:created xsi:type="dcterms:W3CDTF">2016-10-13T09:12:42Z</dcterms:created>
  <dcterms:modified xsi:type="dcterms:W3CDTF">2021-09-15T10:52:40Z</dcterms:modified>
</cp:coreProperties>
</file>